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2" r:id="rId8"/>
    <p:sldId id="266" r:id="rId9"/>
    <p:sldId id="263" r:id="rId10"/>
    <p:sldId id="264" r:id="rId11"/>
    <p:sldId id="265" r:id="rId12"/>
    <p:sldId id="267" r:id="rId13"/>
  </p:sldIdLst>
  <p:sldSz cx="9144000" cy="5143500" type="screen16x9"/>
  <p:notesSz cx="6858000" cy="9144000"/>
  <p:embeddedFontLst>
    <p:embeddedFont>
      <p:font typeface="Lato" panose="020B0604020202020204" charset="0"/>
      <p:regular r:id="rId15"/>
      <p:bold r:id="rId16"/>
      <p:italic r:id="rId17"/>
      <p:boldItalic r:id="rId18"/>
    </p:embeddedFont>
    <p:embeddedFont>
      <p:font typeface="Raleway" panose="020B0604020202020204" charset="0"/>
      <p:regular r:id="rId19"/>
      <p:bold r:id="rId20"/>
      <p:italic r:id="rId21"/>
      <p:boldItalic r:id="rId22"/>
    </p:embeddedFont>
    <p:embeddedFont>
      <p:font typeface="Calibri" panose="020F0502020204030204" pitchFamily="3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5" autoAdjust="0"/>
    <p:restoredTop sz="80602" autoAdjust="0"/>
  </p:normalViewPr>
  <p:slideViewPr>
    <p:cSldViewPr snapToGrid="0">
      <p:cViewPr>
        <p:scale>
          <a:sx n="150" d="100"/>
          <a:sy n="150" d="100"/>
        </p:scale>
        <p:origin x="108" y="-45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93b26f51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93b26f5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78e81bf383_2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78e81bf383_2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0" algn="l" rtl="0">
              <a:lnSpc>
                <a:spcPct val="115000"/>
              </a:lnSpc>
              <a:spcBef>
                <a:spcPts val="0"/>
              </a:spcBef>
              <a:spcAft>
                <a:spcPts val="0"/>
              </a:spcAft>
              <a:buNone/>
            </a:pPr>
            <a:r>
              <a:rPr lang="en"/>
              <a:t>By pulling field to the first vertical line and selecting matching percent over 50%, the graph shows that participants of field of study from 1 to 13 all have high matching percent. The participant with 90% matching rate studies business/econ/finance. Participants with over 80% matching rates also study Political Science/International Affairs and Law. People who are good at communication might win themselves a date.</a:t>
            </a:r>
            <a:endParaRPr/>
          </a:p>
          <a:p>
            <a:pPr marL="457200" lvl="0" indent="0" algn="l" rtl="0">
              <a:lnSpc>
                <a:spcPct val="115000"/>
              </a:lnSpc>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78e81bf383_2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78e81bf383_2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0" algn="l" rtl="0">
              <a:lnSpc>
                <a:spcPct val="115000"/>
              </a:lnSpc>
              <a:spcBef>
                <a:spcPts val="0"/>
              </a:spcBef>
              <a:spcAft>
                <a:spcPts val="0"/>
              </a:spcAft>
              <a:buClr>
                <a:schemeClr val="dk2"/>
              </a:buClr>
              <a:buSzPts val="1100"/>
              <a:buFont typeface="Arial"/>
              <a:buNone/>
            </a:pPr>
            <a:r>
              <a:rPr lang="en"/>
              <a:t>Using the same graph with high matching rate selected, we can observe that participants who have matching rate over 50% tends to rate themselves high in all 5 attributes. Ambitions and attractiveness might not be as important as intelligence, sincere and fun.</a:t>
            </a: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78d7ecfcdf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78d7ecfcdf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3c95719e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3c95719e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743b1b6990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743b1b6990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70000"/>
              </a:lnSpc>
              <a:spcBef>
                <a:spcPts val="0"/>
              </a:spcBef>
              <a:spcAft>
                <a:spcPts val="0"/>
              </a:spcAft>
              <a:buClr>
                <a:schemeClr val="dk2"/>
              </a:buClr>
              <a:buSzPts val="1100"/>
              <a:buFont typeface="Arial"/>
              <a:buNone/>
            </a:pPr>
            <a:r>
              <a:rPr lang="en" sz="1050">
                <a:solidFill>
                  <a:schemeClr val="dk2"/>
                </a:solidFill>
                <a:highlight>
                  <a:srgbClr val="FFFFFF"/>
                </a:highlight>
              </a:rPr>
              <a:t>What makes people attractive? What gets people a second date? Why isn't garlic breath a variable in this dataset?</a:t>
            </a:r>
            <a:endParaRPr sz="1050">
              <a:solidFill>
                <a:schemeClr val="dk2"/>
              </a:solidFill>
              <a:highlight>
                <a:srgbClr val="FFFFFF"/>
              </a:highlight>
            </a:endParaRPr>
          </a:p>
          <a:p>
            <a:pPr marL="0" lvl="0" indent="0" algn="l" rtl="0">
              <a:lnSpc>
                <a:spcPct val="170000"/>
              </a:lnSpc>
              <a:spcBef>
                <a:spcPts val="1200"/>
              </a:spcBef>
              <a:spcAft>
                <a:spcPts val="0"/>
              </a:spcAft>
              <a:buClr>
                <a:schemeClr val="dk2"/>
              </a:buClr>
              <a:buSzPts val="1100"/>
              <a:buFont typeface="Arial"/>
              <a:buNone/>
            </a:pPr>
            <a:r>
              <a:rPr lang="en" sz="1050" b="1">
                <a:solidFill>
                  <a:schemeClr val="dk2"/>
                </a:solidFill>
                <a:highlight>
                  <a:srgbClr val="FFFFFF"/>
                </a:highlight>
              </a:rPr>
              <a:t>We're about to find out.</a:t>
            </a:r>
            <a:r>
              <a:rPr lang="en" sz="1050">
                <a:solidFill>
                  <a:schemeClr val="dk2"/>
                </a:solidFill>
                <a:highlight>
                  <a:srgbClr val="FFFFFF"/>
                </a:highlight>
              </a:rPr>
              <a:t> (Hang in there, single people!)</a:t>
            </a:r>
            <a:endParaRPr sz="1050">
              <a:solidFill>
                <a:schemeClr val="dk2"/>
              </a:solidFill>
              <a:highlight>
                <a:srgbClr val="FFFFFF"/>
              </a:highlight>
            </a:endParaRPr>
          </a:p>
          <a:p>
            <a:pPr marL="190500" marR="190500" lvl="0" indent="0" algn="l" rtl="0">
              <a:lnSpc>
                <a:spcPct val="140000"/>
              </a:lnSpc>
              <a:spcBef>
                <a:spcPts val="2400"/>
              </a:spcBef>
              <a:spcAft>
                <a:spcPts val="0"/>
              </a:spcAft>
              <a:buClr>
                <a:schemeClr val="dk2"/>
              </a:buClr>
              <a:buSzPts val="1100"/>
              <a:buFont typeface="Arial"/>
              <a:buNone/>
            </a:pPr>
            <a:r>
              <a:rPr lang="en" sz="1200">
                <a:solidFill>
                  <a:schemeClr val="dk2"/>
                </a:solidFill>
                <a:highlight>
                  <a:srgbClr val="FFFFFF"/>
                </a:highlight>
              </a:rPr>
              <a:t>About the data:</a:t>
            </a:r>
            <a:endParaRPr sz="1200">
              <a:solidFill>
                <a:schemeClr val="dk2"/>
              </a:solidFill>
              <a:highlight>
                <a:srgbClr val="FFFFFF"/>
              </a:highlight>
            </a:endParaRPr>
          </a:p>
          <a:p>
            <a:pPr marL="736600" marR="279400" lvl="0" indent="-295275" algn="l" rtl="0">
              <a:lnSpc>
                <a:spcPct val="115000"/>
              </a:lnSpc>
              <a:spcBef>
                <a:spcPts val="2400"/>
              </a:spcBef>
              <a:spcAft>
                <a:spcPts val="0"/>
              </a:spcAft>
              <a:buClr>
                <a:schemeClr val="dk2"/>
              </a:buClr>
              <a:buSzPts val="1050"/>
              <a:buChar char="●"/>
            </a:pPr>
            <a:r>
              <a:rPr lang="en" sz="1050">
                <a:solidFill>
                  <a:schemeClr val="dk2"/>
                </a:solidFill>
                <a:highlight>
                  <a:srgbClr val="FFFFFF"/>
                </a:highlight>
              </a:rPr>
              <a:t>Data was gathered from 552 participants in experimental speed dating events from 2002-2004. </a:t>
            </a:r>
            <a:endParaRPr sz="1050">
              <a:solidFill>
                <a:schemeClr val="dk2"/>
              </a:solidFill>
              <a:highlight>
                <a:srgbClr val="FFFFFF"/>
              </a:highlight>
            </a:endParaRPr>
          </a:p>
          <a:p>
            <a:pPr marL="736600" marR="279400" lvl="0" indent="-295275" algn="l" rtl="0">
              <a:lnSpc>
                <a:spcPct val="115000"/>
              </a:lnSpc>
              <a:spcBef>
                <a:spcPts val="0"/>
              </a:spcBef>
              <a:spcAft>
                <a:spcPts val="0"/>
              </a:spcAft>
              <a:buClr>
                <a:schemeClr val="dk2"/>
              </a:buClr>
              <a:buSzPts val="1050"/>
              <a:buChar char="●"/>
            </a:pPr>
            <a:r>
              <a:rPr lang="en" sz="1050">
                <a:solidFill>
                  <a:schemeClr val="dk2"/>
                </a:solidFill>
                <a:highlight>
                  <a:srgbClr val="FFFFFF"/>
                </a:highlight>
              </a:rPr>
              <a:t>During the events, the attendees would have a four minute "first date" with every other participant of the opposite sex. </a:t>
            </a:r>
            <a:endParaRPr sz="1050">
              <a:solidFill>
                <a:schemeClr val="dk2"/>
              </a:solidFill>
              <a:highlight>
                <a:srgbClr val="FFFFFF"/>
              </a:highlight>
            </a:endParaRPr>
          </a:p>
          <a:p>
            <a:pPr marL="736600" marR="279400" lvl="0" indent="-295275" algn="l" rtl="0">
              <a:lnSpc>
                <a:spcPct val="115000"/>
              </a:lnSpc>
              <a:spcBef>
                <a:spcPts val="0"/>
              </a:spcBef>
              <a:spcAft>
                <a:spcPts val="0"/>
              </a:spcAft>
              <a:buClr>
                <a:schemeClr val="dk2"/>
              </a:buClr>
              <a:buSzPts val="1050"/>
              <a:buChar char="●"/>
            </a:pPr>
            <a:r>
              <a:rPr lang="en" sz="1050">
                <a:solidFill>
                  <a:schemeClr val="dk2"/>
                </a:solidFill>
                <a:highlight>
                  <a:srgbClr val="FFFFFF"/>
                </a:highlight>
              </a:rPr>
              <a:t>At the end of their four minutes, participants were asked if they would like to see their date again. They were also asked to rate their date on six attributes: </a:t>
            </a:r>
            <a:endParaRPr sz="1050">
              <a:solidFill>
                <a:schemeClr val="dk2"/>
              </a:solidFill>
              <a:highlight>
                <a:srgbClr val="FFFFFF"/>
              </a:highlight>
            </a:endParaRPr>
          </a:p>
          <a:p>
            <a:pPr marL="1460500" marR="546100" lvl="1" indent="-295275" algn="l" rtl="0">
              <a:lnSpc>
                <a:spcPct val="115000"/>
              </a:lnSpc>
              <a:spcBef>
                <a:spcPts val="0"/>
              </a:spcBef>
              <a:spcAft>
                <a:spcPts val="0"/>
              </a:spcAft>
              <a:buClr>
                <a:schemeClr val="dk2"/>
              </a:buClr>
              <a:buSzPts val="1050"/>
              <a:buChar char="○"/>
            </a:pPr>
            <a:r>
              <a:rPr lang="en" sz="1050">
                <a:solidFill>
                  <a:schemeClr val="dk2"/>
                </a:solidFill>
                <a:highlight>
                  <a:srgbClr val="FFFFFF"/>
                </a:highlight>
              </a:rPr>
              <a:t>Attractiveness</a:t>
            </a:r>
            <a:endParaRPr sz="1050">
              <a:solidFill>
                <a:schemeClr val="dk2"/>
              </a:solidFill>
              <a:highlight>
                <a:srgbClr val="FFFFFF"/>
              </a:highlight>
            </a:endParaRPr>
          </a:p>
          <a:p>
            <a:pPr marL="1460500" marR="546100" lvl="1" indent="-295275" algn="l" rtl="0">
              <a:lnSpc>
                <a:spcPct val="115000"/>
              </a:lnSpc>
              <a:spcBef>
                <a:spcPts val="0"/>
              </a:spcBef>
              <a:spcAft>
                <a:spcPts val="0"/>
              </a:spcAft>
              <a:buClr>
                <a:schemeClr val="dk2"/>
              </a:buClr>
              <a:buSzPts val="1050"/>
              <a:buChar char="○"/>
            </a:pPr>
            <a:r>
              <a:rPr lang="en" sz="1050">
                <a:solidFill>
                  <a:schemeClr val="dk2"/>
                </a:solidFill>
                <a:highlight>
                  <a:srgbClr val="FFFFFF"/>
                </a:highlight>
              </a:rPr>
              <a:t>Sincerity</a:t>
            </a:r>
            <a:endParaRPr sz="1050">
              <a:solidFill>
                <a:schemeClr val="dk2"/>
              </a:solidFill>
              <a:highlight>
                <a:srgbClr val="FFFFFF"/>
              </a:highlight>
            </a:endParaRPr>
          </a:p>
          <a:p>
            <a:pPr marL="1460500" marR="546100" lvl="1" indent="-295275" algn="l" rtl="0">
              <a:lnSpc>
                <a:spcPct val="115000"/>
              </a:lnSpc>
              <a:spcBef>
                <a:spcPts val="0"/>
              </a:spcBef>
              <a:spcAft>
                <a:spcPts val="0"/>
              </a:spcAft>
              <a:buClr>
                <a:schemeClr val="dk2"/>
              </a:buClr>
              <a:buSzPts val="1050"/>
              <a:buChar char="○"/>
            </a:pPr>
            <a:r>
              <a:rPr lang="en" sz="1050">
                <a:solidFill>
                  <a:schemeClr val="dk2"/>
                </a:solidFill>
                <a:highlight>
                  <a:srgbClr val="FFFFFF"/>
                </a:highlight>
              </a:rPr>
              <a:t>Intelligence</a:t>
            </a:r>
            <a:endParaRPr sz="1050">
              <a:solidFill>
                <a:schemeClr val="dk2"/>
              </a:solidFill>
              <a:highlight>
                <a:srgbClr val="FFFFFF"/>
              </a:highlight>
            </a:endParaRPr>
          </a:p>
          <a:p>
            <a:pPr marL="1460500" marR="546100" lvl="1" indent="-295275" algn="l" rtl="0">
              <a:lnSpc>
                <a:spcPct val="115000"/>
              </a:lnSpc>
              <a:spcBef>
                <a:spcPts val="0"/>
              </a:spcBef>
              <a:spcAft>
                <a:spcPts val="0"/>
              </a:spcAft>
              <a:buClr>
                <a:schemeClr val="dk2"/>
              </a:buClr>
              <a:buSzPts val="1050"/>
              <a:buChar char="○"/>
            </a:pPr>
            <a:r>
              <a:rPr lang="en" sz="1050">
                <a:solidFill>
                  <a:schemeClr val="dk2"/>
                </a:solidFill>
                <a:highlight>
                  <a:srgbClr val="FFFFFF"/>
                </a:highlight>
              </a:rPr>
              <a:t>Fun</a:t>
            </a:r>
            <a:endParaRPr sz="1050">
              <a:solidFill>
                <a:schemeClr val="dk2"/>
              </a:solidFill>
              <a:highlight>
                <a:srgbClr val="FFFFFF"/>
              </a:highlight>
            </a:endParaRPr>
          </a:p>
          <a:p>
            <a:pPr marL="1460500" marR="546100" lvl="1" indent="-295275" algn="l" rtl="0">
              <a:lnSpc>
                <a:spcPct val="115000"/>
              </a:lnSpc>
              <a:spcBef>
                <a:spcPts val="0"/>
              </a:spcBef>
              <a:spcAft>
                <a:spcPts val="0"/>
              </a:spcAft>
              <a:buClr>
                <a:schemeClr val="dk2"/>
              </a:buClr>
              <a:buSzPts val="1050"/>
              <a:buChar char="○"/>
            </a:pPr>
            <a:r>
              <a:rPr lang="en" sz="1050">
                <a:solidFill>
                  <a:schemeClr val="dk2"/>
                </a:solidFill>
                <a:highlight>
                  <a:srgbClr val="FFFFFF"/>
                </a:highlight>
              </a:rPr>
              <a:t>Ambition</a:t>
            </a:r>
            <a:endParaRPr sz="1050">
              <a:solidFill>
                <a:schemeClr val="dk2"/>
              </a:solidFill>
              <a:highlight>
                <a:srgbClr val="FFFFFF"/>
              </a:highlight>
            </a:endParaRPr>
          </a:p>
          <a:p>
            <a:pPr marL="1460500" marR="546100" lvl="1" indent="-295275" algn="l" rtl="0">
              <a:lnSpc>
                <a:spcPct val="115000"/>
              </a:lnSpc>
              <a:spcBef>
                <a:spcPts val="0"/>
              </a:spcBef>
              <a:spcAft>
                <a:spcPts val="0"/>
              </a:spcAft>
              <a:buClr>
                <a:schemeClr val="dk2"/>
              </a:buClr>
              <a:buSzPts val="1050"/>
              <a:buChar char="○"/>
            </a:pPr>
            <a:r>
              <a:rPr lang="en" sz="1050">
                <a:solidFill>
                  <a:schemeClr val="dk2"/>
                </a:solidFill>
                <a:highlight>
                  <a:srgbClr val="FFFFFF"/>
                </a:highlight>
              </a:rPr>
              <a:t>Shared Interests.</a:t>
            </a:r>
            <a:endParaRPr sz="1050">
              <a:solidFill>
                <a:schemeClr val="dk2"/>
              </a:solidFill>
              <a:highlight>
                <a:srgbClr val="FFFFFF"/>
              </a:highlight>
            </a:endParaRPr>
          </a:p>
          <a:p>
            <a:pPr marL="736600" marR="279400" lvl="0" indent="-295275" algn="l" rtl="0">
              <a:lnSpc>
                <a:spcPct val="115000"/>
              </a:lnSpc>
              <a:spcBef>
                <a:spcPts val="0"/>
              </a:spcBef>
              <a:spcAft>
                <a:spcPts val="0"/>
              </a:spcAft>
              <a:buClr>
                <a:schemeClr val="dk2"/>
              </a:buClr>
              <a:buSzPts val="1050"/>
              <a:buChar char="●"/>
            </a:pPr>
            <a:r>
              <a:rPr lang="en" sz="1050">
                <a:solidFill>
                  <a:schemeClr val="dk2"/>
                </a:solidFill>
                <a:highlight>
                  <a:srgbClr val="FFFFFF"/>
                </a:highlight>
              </a:rPr>
              <a:t>The dataset also includes questionnaire data gathered from participants at different points in the process. These fields include: </a:t>
            </a:r>
            <a:endParaRPr sz="1050">
              <a:solidFill>
                <a:schemeClr val="dk2"/>
              </a:solidFill>
              <a:highlight>
                <a:srgbClr val="FFFFFF"/>
              </a:highlight>
            </a:endParaRPr>
          </a:p>
          <a:p>
            <a:pPr marL="1460500" marR="546100" lvl="1" indent="-295275" algn="l" rtl="0">
              <a:lnSpc>
                <a:spcPct val="115000"/>
              </a:lnSpc>
              <a:spcBef>
                <a:spcPts val="0"/>
              </a:spcBef>
              <a:spcAft>
                <a:spcPts val="0"/>
              </a:spcAft>
              <a:buClr>
                <a:schemeClr val="dk2"/>
              </a:buClr>
              <a:buSzPts val="1050"/>
              <a:buChar char="○"/>
            </a:pPr>
            <a:r>
              <a:rPr lang="en" sz="1050">
                <a:solidFill>
                  <a:schemeClr val="dk2"/>
                </a:solidFill>
                <a:highlight>
                  <a:srgbClr val="FFFFFF"/>
                </a:highlight>
              </a:rPr>
              <a:t>demographics</a:t>
            </a:r>
            <a:endParaRPr sz="1050">
              <a:solidFill>
                <a:schemeClr val="dk2"/>
              </a:solidFill>
              <a:highlight>
                <a:srgbClr val="FFFFFF"/>
              </a:highlight>
            </a:endParaRPr>
          </a:p>
          <a:p>
            <a:pPr marL="1460500" marR="546100" lvl="1" indent="-295275" algn="l" rtl="0">
              <a:lnSpc>
                <a:spcPct val="115000"/>
              </a:lnSpc>
              <a:spcBef>
                <a:spcPts val="0"/>
              </a:spcBef>
              <a:spcAft>
                <a:spcPts val="0"/>
              </a:spcAft>
              <a:buClr>
                <a:schemeClr val="dk2"/>
              </a:buClr>
              <a:buSzPts val="1050"/>
              <a:buChar char="○"/>
            </a:pPr>
            <a:r>
              <a:rPr lang="en" sz="1050">
                <a:solidFill>
                  <a:schemeClr val="dk2"/>
                </a:solidFill>
                <a:highlight>
                  <a:srgbClr val="FFFFFF"/>
                </a:highlight>
              </a:rPr>
              <a:t>dating habits</a:t>
            </a:r>
            <a:endParaRPr sz="1050">
              <a:solidFill>
                <a:schemeClr val="dk2"/>
              </a:solidFill>
              <a:highlight>
                <a:srgbClr val="FFFFFF"/>
              </a:highlight>
            </a:endParaRPr>
          </a:p>
          <a:p>
            <a:pPr marL="1460500" marR="546100" lvl="1" indent="-295275" algn="l" rtl="0">
              <a:lnSpc>
                <a:spcPct val="115000"/>
              </a:lnSpc>
              <a:spcBef>
                <a:spcPts val="0"/>
              </a:spcBef>
              <a:spcAft>
                <a:spcPts val="0"/>
              </a:spcAft>
              <a:buClr>
                <a:schemeClr val="dk2"/>
              </a:buClr>
              <a:buSzPts val="1050"/>
              <a:buChar char="○"/>
            </a:pPr>
            <a:r>
              <a:rPr lang="en" sz="1050">
                <a:solidFill>
                  <a:schemeClr val="dk2"/>
                </a:solidFill>
                <a:highlight>
                  <a:srgbClr val="FFFFFF"/>
                </a:highlight>
              </a:rPr>
              <a:t>self-perception across key attributes</a:t>
            </a:r>
            <a:endParaRPr sz="1050">
              <a:solidFill>
                <a:schemeClr val="dk2"/>
              </a:solidFill>
              <a:highlight>
                <a:srgbClr val="FFFFFF"/>
              </a:highlight>
            </a:endParaRPr>
          </a:p>
          <a:p>
            <a:pPr marL="1460500" marR="546100" lvl="1" indent="-295275" algn="l" rtl="0">
              <a:lnSpc>
                <a:spcPct val="115000"/>
              </a:lnSpc>
              <a:spcBef>
                <a:spcPts val="0"/>
              </a:spcBef>
              <a:spcAft>
                <a:spcPts val="0"/>
              </a:spcAft>
              <a:buClr>
                <a:schemeClr val="dk2"/>
              </a:buClr>
              <a:buSzPts val="1050"/>
              <a:buChar char="○"/>
            </a:pPr>
            <a:r>
              <a:rPr lang="en" sz="1050">
                <a:solidFill>
                  <a:schemeClr val="dk2"/>
                </a:solidFill>
                <a:highlight>
                  <a:srgbClr val="FFFFFF"/>
                </a:highlight>
              </a:rPr>
              <a:t>beliefs on what others find valuable in a mate</a:t>
            </a:r>
            <a:endParaRPr sz="1050">
              <a:solidFill>
                <a:schemeClr val="dk2"/>
              </a:solidFill>
              <a:highlight>
                <a:srgbClr val="FFFFFF"/>
              </a:highlight>
            </a:endParaRPr>
          </a:p>
          <a:p>
            <a:pPr marL="1460500" marR="546100" lvl="1" indent="-295275" algn="l" rtl="0">
              <a:lnSpc>
                <a:spcPct val="115000"/>
              </a:lnSpc>
              <a:spcBef>
                <a:spcPts val="0"/>
              </a:spcBef>
              <a:spcAft>
                <a:spcPts val="0"/>
              </a:spcAft>
              <a:buClr>
                <a:schemeClr val="dk2"/>
              </a:buClr>
              <a:buSzPts val="1050"/>
              <a:buChar char="○"/>
            </a:pPr>
            <a:r>
              <a:rPr lang="en" sz="1050">
                <a:solidFill>
                  <a:schemeClr val="dk2"/>
                </a:solidFill>
                <a:highlight>
                  <a:srgbClr val="FFFFFF"/>
                </a:highlight>
              </a:rPr>
              <a:t>lifestyle information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743b1b6990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743b1b699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50">
                <a:solidFill>
                  <a:srgbClr val="1D1C1D"/>
                </a:solidFill>
                <a:highlight>
                  <a:srgbClr val="F8F8F8"/>
                </a:highlight>
              </a:rPr>
              <a:t>The interactive network graph shows racial composition of 676 successful matches. The most obvious and largest match is between Causation males and Caucasian females (239). The second largest match is between Asian Pacific females and Caucasian males (97). When looking at the male side, the majority of the matches for each ethnic group resides with Caucasian females, followed by Asian Pacific females. When looking at the female side, the majority of the matches for each ethnic group resides with Caucasian males, followed by Asian Pacific males (exception: the second largest racial demographic of Other Race females goes to Hispanic American males).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78d7ecfcd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78d7ecfcd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304800" algn="l" rtl="0">
              <a:lnSpc>
                <a:spcPct val="115000"/>
              </a:lnSpc>
              <a:spcBef>
                <a:spcPts val="0"/>
              </a:spcBef>
              <a:spcAft>
                <a:spcPts val="0"/>
              </a:spcAft>
              <a:buClr>
                <a:srgbClr val="000000"/>
              </a:buClr>
              <a:buSzPts val="1200"/>
              <a:buFont typeface="Lato"/>
              <a:buChar char="●"/>
            </a:pPr>
            <a:endParaRPr sz="1200">
              <a:latin typeface="Lato"/>
              <a:ea typeface="Lato"/>
              <a:cs typeface="Lato"/>
              <a:sym typeface="La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743b1b6990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743b1b6990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304800" algn="l" rtl="0">
              <a:lnSpc>
                <a:spcPct val="115000"/>
              </a:lnSpc>
              <a:spcBef>
                <a:spcPts val="0"/>
              </a:spcBef>
              <a:spcAft>
                <a:spcPts val="0"/>
              </a:spcAft>
              <a:buClr>
                <a:srgbClr val="000000"/>
              </a:buClr>
              <a:buSzPts val="1200"/>
              <a:buFont typeface="Lato"/>
              <a:buChar char="●"/>
            </a:pPr>
            <a:r>
              <a:rPr lang="en" sz="1200">
                <a:latin typeface="Lato"/>
                <a:ea typeface="Lato"/>
                <a:cs typeface="Lato"/>
                <a:sym typeface="Lato"/>
              </a:rPr>
              <a:t>Each individual involved in the speed dating experiment was asked to rate themselves on a scale from 1-10 on 5 different attributes, they were then rated by their dates on those same attributes.</a:t>
            </a:r>
            <a:endParaRPr sz="1200">
              <a:latin typeface="Lato"/>
              <a:ea typeface="Lato"/>
              <a:cs typeface="Lato"/>
              <a:sym typeface="Lato"/>
            </a:endParaRPr>
          </a:p>
          <a:p>
            <a:pPr marL="228600" lvl="0" indent="-304800" algn="l" rtl="0">
              <a:lnSpc>
                <a:spcPct val="115000"/>
              </a:lnSpc>
              <a:spcBef>
                <a:spcPts val="0"/>
              </a:spcBef>
              <a:spcAft>
                <a:spcPts val="0"/>
              </a:spcAft>
              <a:buClr>
                <a:srgbClr val="000000"/>
              </a:buClr>
              <a:buSzPts val="1200"/>
              <a:buFont typeface="Lato"/>
              <a:buChar char="●"/>
            </a:pPr>
            <a:r>
              <a:rPr lang="en" sz="1200">
                <a:latin typeface="Lato"/>
                <a:ea typeface="Lato"/>
                <a:cs typeface="Lato"/>
                <a:sym typeface="Lato"/>
              </a:rPr>
              <a:t>Overall, we observed that participants thought more highly of themselves than what their dates rated them as. The radar graph on the right shows the average rating for each category - the orange represents the participant and the green represents the date. We see that the orange shading covers more area, meaning participants rated themselves higher than their date rated them on all attributes. </a:t>
            </a:r>
            <a:endParaRPr sz="1200">
              <a:latin typeface="Lato"/>
              <a:ea typeface="Lato"/>
              <a:cs typeface="Lato"/>
              <a:sym typeface="Lato"/>
            </a:endParaRPr>
          </a:p>
          <a:p>
            <a:pPr marL="228600" lvl="0" indent="-304800" algn="l" rtl="0">
              <a:lnSpc>
                <a:spcPct val="115000"/>
              </a:lnSpc>
              <a:spcBef>
                <a:spcPts val="0"/>
              </a:spcBef>
              <a:spcAft>
                <a:spcPts val="0"/>
              </a:spcAft>
              <a:buClr>
                <a:srgbClr val="000000"/>
              </a:buClr>
              <a:buSzPts val="1200"/>
              <a:buFont typeface="Lato"/>
              <a:buChar char="●"/>
            </a:pPr>
            <a:r>
              <a:rPr lang="en" sz="1200">
                <a:latin typeface="Lato"/>
                <a:ea typeface="Lato"/>
                <a:cs typeface="Lato"/>
                <a:sym typeface="Lato"/>
              </a:rPr>
              <a:t>The largest gap was in the Fun attribute- gap of 2.03. People think they’re more fun than they actually are!</a:t>
            </a:r>
            <a:endParaRPr sz="1200">
              <a:latin typeface="Lato"/>
              <a:ea typeface="Lato"/>
              <a:cs typeface="Lato"/>
              <a:sym typeface="Lato"/>
            </a:endParaRPr>
          </a:p>
          <a:p>
            <a:pPr marL="228600" lvl="0" indent="-304800" algn="l" rtl="0">
              <a:lnSpc>
                <a:spcPct val="115000"/>
              </a:lnSpc>
              <a:spcBef>
                <a:spcPts val="0"/>
              </a:spcBef>
              <a:spcAft>
                <a:spcPts val="0"/>
              </a:spcAft>
              <a:buClr>
                <a:srgbClr val="000000"/>
              </a:buClr>
              <a:buSzPts val="1200"/>
              <a:buFont typeface="Lato"/>
              <a:buChar char="●"/>
            </a:pPr>
            <a:r>
              <a:rPr lang="en" sz="1200">
                <a:latin typeface="Lato"/>
                <a:ea typeface="Lato"/>
                <a:cs typeface="Lato"/>
                <a:sym typeface="Lato"/>
              </a:rPr>
              <a:t>Intelligence showed the lowest gap between the average participant score and the date’s score for participant</a:t>
            </a:r>
            <a:endParaRPr sz="1200">
              <a:latin typeface="Lato"/>
              <a:ea typeface="Lato"/>
              <a:cs typeface="Lato"/>
              <a:sym typeface="La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744aafa21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744aafa21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78e81bf383_2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78e81bf383_2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0" algn="l" rtl="0">
              <a:lnSpc>
                <a:spcPct val="115000"/>
              </a:lnSpc>
              <a:spcBef>
                <a:spcPts val="0"/>
              </a:spcBef>
              <a:spcAft>
                <a:spcPts val="0"/>
              </a:spcAft>
              <a:buNone/>
            </a:pPr>
            <a:r>
              <a:rPr lang="en"/>
              <a:t>Using the same graph with high matching rate selected, we can observe that participants who have matching rate over 50% tends to rate themselves high in all 5 attributes. Ambitions and attractiveness might not be as important as intelligence, sincere and fun.</a:t>
            </a: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78e81bf383_2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78e81bf383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0"/>
              </a:spcAft>
              <a:buClr>
                <a:schemeClr val="dk2"/>
              </a:buClr>
              <a:buSzPts val="1100"/>
              <a:buFont typeface="Arial"/>
              <a:buNone/>
            </a:pPr>
            <a:r>
              <a:rPr lang="en"/>
              <a:t>By pulling ‘race’ to the first vertical line and select different values of this feature, the four graphs show the patterns of 4 different races. In terms of the general trend of different attributes, there are similarities among different races. For example, people of different races have the most diversities in self-perceived ambitions while most of the people of different races rate themselves above 5 for intelligence.</a:t>
            </a: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3600"/>
              <a:buNone/>
              <a:defRPr sz="3600">
                <a:solidFill>
                  <a:schemeClr val="dk1"/>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Lato"/>
                <a:ea typeface="Lato"/>
                <a:cs typeface="Lato"/>
                <a:sym typeface="Lato"/>
              </a:defRPr>
            </a:lvl1pPr>
            <a:lvl2pPr lvl="1" algn="r" rtl="0">
              <a:buNone/>
              <a:defRPr sz="1000">
                <a:solidFill>
                  <a:schemeClr val="dk2"/>
                </a:solidFill>
                <a:latin typeface="Lato"/>
                <a:ea typeface="Lato"/>
                <a:cs typeface="Lato"/>
                <a:sym typeface="Lato"/>
              </a:defRPr>
            </a:lvl2pPr>
            <a:lvl3pPr lvl="2" algn="r" rtl="0">
              <a:buNone/>
              <a:defRPr sz="1000">
                <a:solidFill>
                  <a:schemeClr val="dk2"/>
                </a:solidFill>
                <a:latin typeface="Lato"/>
                <a:ea typeface="Lato"/>
                <a:cs typeface="Lato"/>
                <a:sym typeface="Lato"/>
              </a:defRPr>
            </a:lvl3pPr>
            <a:lvl4pPr lvl="3" algn="r" rtl="0">
              <a:buNone/>
              <a:defRPr sz="1000">
                <a:solidFill>
                  <a:schemeClr val="dk2"/>
                </a:solidFill>
                <a:latin typeface="Lato"/>
                <a:ea typeface="Lato"/>
                <a:cs typeface="Lato"/>
                <a:sym typeface="Lato"/>
              </a:defRPr>
            </a:lvl4pPr>
            <a:lvl5pPr lvl="4" algn="r" rtl="0">
              <a:buNone/>
              <a:defRPr sz="1000">
                <a:solidFill>
                  <a:schemeClr val="dk2"/>
                </a:solidFill>
                <a:latin typeface="Lato"/>
                <a:ea typeface="Lato"/>
                <a:cs typeface="Lato"/>
                <a:sym typeface="Lato"/>
              </a:defRPr>
            </a:lvl5pPr>
            <a:lvl6pPr lvl="5" algn="r" rtl="0">
              <a:buNone/>
              <a:defRPr sz="1000">
                <a:solidFill>
                  <a:schemeClr val="dk2"/>
                </a:solidFill>
                <a:latin typeface="Lato"/>
                <a:ea typeface="Lato"/>
                <a:cs typeface="Lato"/>
                <a:sym typeface="Lato"/>
              </a:defRPr>
            </a:lvl6pPr>
            <a:lvl7pPr lvl="6" algn="r" rtl="0">
              <a:buNone/>
              <a:defRPr sz="1000">
                <a:solidFill>
                  <a:schemeClr val="dk2"/>
                </a:solidFill>
                <a:latin typeface="Lato"/>
                <a:ea typeface="Lato"/>
                <a:cs typeface="Lato"/>
                <a:sym typeface="Lato"/>
              </a:defRPr>
            </a:lvl7pPr>
            <a:lvl8pPr lvl="7" algn="r" rtl="0">
              <a:buNone/>
              <a:defRPr sz="1000">
                <a:solidFill>
                  <a:schemeClr val="dk2"/>
                </a:solidFill>
                <a:latin typeface="Lato"/>
                <a:ea typeface="Lato"/>
                <a:cs typeface="Lato"/>
                <a:sym typeface="Lato"/>
              </a:defRPr>
            </a:lvl8pPr>
            <a:lvl9pPr lvl="8" algn="r" rtl="0">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annavictoria/speed-dating-experiment"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Interactive%20Charts/Chart%202.html"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rpubs.com/izquierdo_jess/550365"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Interactive%20Charts/parcoords-advanced%20(1)/index.html"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hyperlink" Target="Interactive%20Charts/parcoords-advanced%20(1)/index.html"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5E3EF"/>
        </a:solidFill>
        <a:effectLst/>
      </p:bgPr>
    </p:bg>
    <p:spTree>
      <p:nvGrpSpPr>
        <p:cNvPr id="1" name="Shape 71"/>
        <p:cNvGrpSpPr/>
        <p:nvPr/>
      </p:nvGrpSpPr>
      <p:grpSpPr>
        <a:xfrm>
          <a:off x="0" y="0"/>
          <a:ext cx="0" cy="0"/>
          <a:chOff x="0" y="0"/>
          <a:chExt cx="0" cy="0"/>
        </a:xfrm>
      </p:grpSpPr>
      <p:sp>
        <p:nvSpPr>
          <p:cNvPr id="72" name="Google Shape;72;p13"/>
          <p:cNvSpPr/>
          <p:nvPr/>
        </p:nvSpPr>
        <p:spPr>
          <a:xfrm>
            <a:off x="-3075" y="-6125"/>
            <a:ext cx="5981700" cy="5159131"/>
          </a:xfrm>
          <a:custGeom>
            <a:avLst/>
            <a:gdLst/>
            <a:ahLst/>
            <a:cxnLst/>
            <a:rect l="l" t="t" r="r" b="b"/>
            <a:pathLst>
              <a:path w="239268" h="205359" extrusionOk="0">
                <a:moveTo>
                  <a:pt x="0" y="0"/>
                </a:moveTo>
                <a:lnTo>
                  <a:pt x="0" y="205359"/>
                </a:lnTo>
                <a:lnTo>
                  <a:pt x="239268" y="205359"/>
                </a:lnTo>
                <a:lnTo>
                  <a:pt x="103632" y="0"/>
                </a:lnTo>
                <a:close/>
              </a:path>
            </a:pathLst>
          </a:custGeom>
          <a:solidFill>
            <a:srgbClr val="F9ECEC"/>
          </a:solidFill>
          <a:ln>
            <a:noFill/>
          </a:ln>
        </p:spPr>
      </p:sp>
      <p:sp>
        <p:nvSpPr>
          <p:cNvPr id="73" name="Google Shape;73;p13"/>
          <p:cNvSpPr/>
          <p:nvPr/>
        </p:nvSpPr>
        <p:spPr>
          <a:xfrm>
            <a:off x="3584575" y="90875"/>
            <a:ext cx="2287500" cy="2262600"/>
          </a:xfrm>
          <a:prstGeom prst="rect">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4;p13"/>
          <p:cNvGrpSpPr/>
          <p:nvPr/>
        </p:nvGrpSpPr>
        <p:grpSpPr>
          <a:xfrm>
            <a:off x="7767371" y="8226"/>
            <a:ext cx="930320" cy="2560506"/>
            <a:chOff x="-1435027" y="1362018"/>
            <a:chExt cx="944104" cy="2598443"/>
          </a:xfrm>
        </p:grpSpPr>
        <p:sp>
          <p:nvSpPr>
            <p:cNvPr id="75" name="Google Shape;75;p13"/>
            <p:cNvSpPr/>
            <p:nvPr/>
          </p:nvSpPr>
          <p:spPr>
            <a:xfrm>
              <a:off x="-1079594" y="1663708"/>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a:off x="-1079594" y="1962964"/>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a:off x="-1079594" y="2262219"/>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3"/>
            <p:cNvSpPr/>
            <p:nvPr/>
          </p:nvSpPr>
          <p:spPr>
            <a:xfrm>
              <a:off x="-1079594" y="2561474"/>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3"/>
            <p:cNvSpPr/>
            <p:nvPr/>
          </p:nvSpPr>
          <p:spPr>
            <a:xfrm>
              <a:off x="-1079594" y="2860730"/>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3"/>
            <p:cNvSpPr/>
            <p:nvPr/>
          </p:nvSpPr>
          <p:spPr>
            <a:xfrm>
              <a:off x="-1079594" y="3159985"/>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3"/>
            <p:cNvSpPr/>
            <p:nvPr/>
          </p:nvSpPr>
          <p:spPr>
            <a:xfrm>
              <a:off x="-1079594" y="3459240"/>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1435012" y="1962429"/>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p:nvPr/>
          </p:nvSpPr>
          <p:spPr>
            <a:xfrm>
              <a:off x="-1435012" y="2261684"/>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p:nvPr/>
          </p:nvSpPr>
          <p:spPr>
            <a:xfrm>
              <a:off x="-1435012" y="2560940"/>
              <a:ext cx="234300" cy="202500"/>
            </a:xfrm>
            <a:prstGeom prst="triangle">
              <a:avLst>
                <a:gd name="adj" fmla="val 50000"/>
              </a:avLst>
            </a:prstGeom>
            <a:solidFill>
              <a:srgbClr val="FFFFFF">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p:nvPr/>
          </p:nvSpPr>
          <p:spPr>
            <a:xfrm>
              <a:off x="-1435012" y="2860195"/>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p:nvPr/>
          </p:nvSpPr>
          <p:spPr>
            <a:xfrm>
              <a:off x="-1435012" y="3159450"/>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p:nvPr/>
          </p:nvSpPr>
          <p:spPr>
            <a:xfrm>
              <a:off x="-1435012" y="3458705"/>
              <a:ext cx="234300" cy="202500"/>
            </a:xfrm>
            <a:prstGeom prst="triangle">
              <a:avLst>
                <a:gd name="adj" fmla="val 50000"/>
              </a:avLst>
            </a:prstGeom>
            <a:solidFill>
              <a:srgbClr val="FFFFFF">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3"/>
            <p:cNvSpPr/>
            <p:nvPr/>
          </p:nvSpPr>
          <p:spPr>
            <a:xfrm>
              <a:off x="-1435012" y="3757961"/>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725224" y="1362018"/>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725224" y="1661273"/>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725224" y="1960529"/>
              <a:ext cx="234300" cy="202500"/>
            </a:xfrm>
            <a:prstGeom prst="triangle">
              <a:avLst>
                <a:gd name="adj" fmla="val 50000"/>
              </a:avLst>
            </a:prstGeom>
            <a:solidFill>
              <a:srgbClr val="FFFFFF">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3"/>
            <p:cNvSpPr/>
            <p:nvPr/>
          </p:nvSpPr>
          <p:spPr>
            <a:xfrm>
              <a:off x="-725224" y="2259784"/>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3"/>
            <p:cNvSpPr/>
            <p:nvPr/>
          </p:nvSpPr>
          <p:spPr>
            <a:xfrm>
              <a:off x="-725224" y="2559039"/>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p:nvPr/>
          </p:nvSpPr>
          <p:spPr>
            <a:xfrm>
              <a:off x="-725224" y="2858295"/>
              <a:ext cx="234300" cy="202500"/>
            </a:xfrm>
            <a:prstGeom prst="triangle">
              <a:avLst>
                <a:gd name="adj" fmla="val 50000"/>
              </a:avLst>
            </a:prstGeom>
            <a:solidFill>
              <a:srgbClr val="FFFFFF">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3"/>
            <p:cNvSpPr/>
            <p:nvPr/>
          </p:nvSpPr>
          <p:spPr>
            <a:xfrm>
              <a:off x="-725224" y="3157550"/>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3"/>
            <p:cNvSpPr/>
            <p:nvPr/>
          </p:nvSpPr>
          <p:spPr>
            <a:xfrm>
              <a:off x="-1435027" y="1663708"/>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13"/>
          <p:cNvGrpSpPr/>
          <p:nvPr/>
        </p:nvGrpSpPr>
        <p:grpSpPr>
          <a:xfrm>
            <a:off x="2613540" y="3629703"/>
            <a:ext cx="839275" cy="1510762"/>
            <a:chOff x="-1449485" y="3330463"/>
            <a:chExt cx="839275" cy="1510762"/>
          </a:xfrm>
        </p:grpSpPr>
        <p:sp>
          <p:nvSpPr>
            <p:cNvPr id="98" name="Google Shape;98;p13"/>
            <p:cNvSpPr/>
            <p:nvPr/>
          </p:nvSpPr>
          <p:spPr>
            <a:xfrm>
              <a:off x="-1132920" y="3598363"/>
              <a:ext cx="208030" cy="179908"/>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p:nvPr/>
          </p:nvSpPr>
          <p:spPr>
            <a:xfrm>
              <a:off x="-1132920" y="3864102"/>
              <a:ext cx="208030" cy="179908"/>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a:off x="-1132920" y="4129840"/>
              <a:ext cx="208030" cy="179908"/>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p:nvPr/>
          </p:nvSpPr>
          <p:spPr>
            <a:xfrm>
              <a:off x="-1132920" y="4395578"/>
              <a:ext cx="208030" cy="179908"/>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a:off x="-1132920" y="4661316"/>
              <a:ext cx="208030" cy="179908"/>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a:off x="-1449485" y="3863627"/>
              <a:ext cx="208030" cy="179908"/>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p:nvPr/>
          </p:nvSpPr>
          <p:spPr>
            <a:xfrm>
              <a:off x="-1449485" y="4129365"/>
              <a:ext cx="208030" cy="179908"/>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p:nvPr/>
          </p:nvSpPr>
          <p:spPr>
            <a:xfrm>
              <a:off x="-1449485" y="4395104"/>
              <a:ext cx="208030" cy="179908"/>
            </a:xfrm>
            <a:prstGeom prst="triangle">
              <a:avLst>
                <a:gd name="adj" fmla="val 50000"/>
              </a:avLst>
            </a:prstGeom>
            <a:solidFill>
              <a:srgbClr val="FFFFFF">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3"/>
            <p:cNvSpPr/>
            <p:nvPr/>
          </p:nvSpPr>
          <p:spPr>
            <a:xfrm>
              <a:off x="-1449485" y="4660842"/>
              <a:ext cx="208030" cy="179908"/>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3"/>
            <p:cNvSpPr/>
            <p:nvPr/>
          </p:nvSpPr>
          <p:spPr>
            <a:xfrm>
              <a:off x="-818240" y="3330463"/>
              <a:ext cx="208030" cy="179908"/>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3"/>
            <p:cNvSpPr/>
            <p:nvPr/>
          </p:nvSpPr>
          <p:spPr>
            <a:xfrm>
              <a:off x="-818240" y="3596201"/>
              <a:ext cx="208030" cy="179908"/>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3"/>
            <p:cNvSpPr/>
            <p:nvPr/>
          </p:nvSpPr>
          <p:spPr>
            <a:xfrm>
              <a:off x="-818240" y="3861939"/>
              <a:ext cx="208030" cy="179908"/>
            </a:xfrm>
            <a:prstGeom prst="triangle">
              <a:avLst>
                <a:gd name="adj" fmla="val 50000"/>
              </a:avLst>
            </a:prstGeom>
            <a:solidFill>
              <a:srgbClr val="FFFFFF">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3"/>
            <p:cNvSpPr/>
            <p:nvPr/>
          </p:nvSpPr>
          <p:spPr>
            <a:xfrm>
              <a:off x="-818240" y="4127678"/>
              <a:ext cx="208030" cy="179908"/>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3"/>
            <p:cNvSpPr/>
            <p:nvPr/>
          </p:nvSpPr>
          <p:spPr>
            <a:xfrm>
              <a:off x="-818240" y="4393416"/>
              <a:ext cx="208030" cy="179908"/>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p:nvPr/>
          </p:nvSpPr>
          <p:spPr>
            <a:xfrm>
              <a:off x="-818240" y="4659154"/>
              <a:ext cx="208030" cy="179908"/>
            </a:xfrm>
            <a:prstGeom prst="triangle">
              <a:avLst>
                <a:gd name="adj" fmla="val 50000"/>
              </a:avLst>
            </a:prstGeom>
            <a:solidFill>
              <a:srgbClr val="FFFFFF">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3"/>
          <p:cNvSpPr/>
          <p:nvPr/>
        </p:nvSpPr>
        <p:spPr>
          <a:xfrm rot="-3326">
            <a:off x="6104649" y="875324"/>
            <a:ext cx="2480701" cy="3069302"/>
          </a:xfrm>
          <a:prstGeom prst="rect">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114" name="Google Shape;114;p13"/>
          <p:cNvSpPr txBox="1">
            <a:spLocks noGrp="1"/>
          </p:cNvSpPr>
          <p:nvPr>
            <p:ph type="title" idx="4294967295"/>
          </p:nvPr>
        </p:nvSpPr>
        <p:spPr>
          <a:xfrm>
            <a:off x="183575" y="983500"/>
            <a:ext cx="3170100" cy="335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rgbClr val="11323B"/>
                </a:solidFill>
              </a:rPr>
              <a:t>Speed Dating Experiment </a:t>
            </a:r>
            <a:endParaRPr sz="3600">
              <a:solidFill>
                <a:srgbClr val="11323B"/>
              </a:solidFill>
            </a:endParaRPr>
          </a:p>
          <a:p>
            <a:pPr marL="0" lvl="0" indent="0" algn="l" rtl="0">
              <a:spcBef>
                <a:spcPts val="0"/>
              </a:spcBef>
              <a:spcAft>
                <a:spcPts val="0"/>
              </a:spcAft>
              <a:buNone/>
            </a:pPr>
            <a:endParaRPr sz="1800">
              <a:solidFill>
                <a:srgbClr val="11323B"/>
              </a:solidFill>
            </a:endParaRPr>
          </a:p>
          <a:p>
            <a:pPr marL="0" lvl="0" indent="0" algn="l" rtl="0">
              <a:spcBef>
                <a:spcPts val="0"/>
              </a:spcBef>
              <a:spcAft>
                <a:spcPts val="0"/>
              </a:spcAft>
              <a:buNone/>
            </a:pPr>
            <a:r>
              <a:rPr lang="en" sz="1800">
                <a:solidFill>
                  <a:srgbClr val="666666"/>
                </a:solidFill>
              </a:rPr>
              <a:t>Dating Data Wizards</a:t>
            </a:r>
            <a:endParaRPr sz="1400">
              <a:solidFill>
                <a:srgbClr val="11323B"/>
              </a:solidFill>
            </a:endParaRPr>
          </a:p>
          <a:p>
            <a:pPr marL="0" lvl="0" indent="0" algn="l" rtl="0">
              <a:spcBef>
                <a:spcPts val="0"/>
              </a:spcBef>
              <a:spcAft>
                <a:spcPts val="0"/>
              </a:spcAft>
              <a:buNone/>
            </a:pPr>
            <a:r>
              <a:rPr lang="en" sz="1400">
                <a:solidFill>
                  <a:srgbClr val="11323B"/>
                </a:solidFill>
              </a:rPr>
              <a:t>Yan Yu</a:t>
            </a:r>
            <a:endParaRPr sz="1400">
              <a:solidFill>
                <a:srgbClr val="11323B"/>
              </a:solidFill>
            </a:endParaRPr>
          </a:p>
          <a:p>
            <a:pPr marL="0" lvl="0" indent="0" algn="l" rtl="0">
              <a:spcBef>
                <a:spcPts val="0"/>
              </a:spcBef>
              <a:spcAft>
                <a:spcPts val="0"/>
              </a:spcAft>
              <a:buNone/>
            </a:pPr>
            <a:r>
              <a:rPr lang="en" sz="1400">
                <a:solidFill>
                  <a:srgbClr val="11323B"/>
                </a:solidFill>
              </a:rPr>
              <a:t>Tianyi (Jocelyn) Tan</a:t>
            </a:r>
            <a:endParaRPr sz="1400">
              <a:solidFill>
                <a:srgbClr val="11323B"/>
              </a:solidFill>
            </a:endParaRPr>
          </a:p>
          <a:p>
            <a:pPr marL="0" lvl="0" indent="0" algn="l" rtl="0">
              <a:spcBef>
                <a:spcPts val="0"/>
              </a:spcBef>
              <a:spcAft>
                <a:spcPts val="0"/>
              </a:spcAft>
              <a:buClr>
                <a:schemeClr val="dk2"/>
              </a:buClr>
              <a:buSzPts val="1100"/>
              <a:buFont typeface="Arial"/>
              <a:buNone/>
            </a:pPr>
            <a:r>
              <a:rPr lang="en" sz="1400">
                <a:solidFill>
                  <a:srgbClr val="11323B"/>
                </a:solidFill>
              </a:rPr>
              <a:t>Zehua (KC) Li</a:t>
            </a:r>
            <a:endParaRPr sz="1400">
              <a:solidFill>
                <a:srgbClr val="11323B"/>
              </a:solidFill>
            </a:endParaRPr>
          </a:p>
          <a:p>
            <a:pPr marL="0" lvl="0" indent="0" algn="l" rtl="0">
              <a:spcBef>
                <a:spcPts val="0"/>
              </a:spcBef>
              <a:spcAft>
                <a:spcPts val="0"/>
              </a:spcAft>
              <a:buClr>
                <a:schemeClr val="dk2"/>
              </a:buClr>
              <a:buSzPts val="1100"/>
              <a:buFont typeface="Arial"/>
              <a:buNone/>
            </a:pPr>
            <a:r>
              <a:rPr lang="en" sz="1400">
                <a:solidFill>
                  <a:srgbClr val="11323B"/>
                </a:solidFill>
              </a:rPr>
              <a:t>Jessica Izquierdo</a:t>
            </a:r>
            <a:endParaRPr sz="1400">
              <a:solidFill>
                <a:srgbClr val="11323B"/>
              </a:solidFill>
            </a:endParaRPr>
          </a:p>
          <a:p>
            <a:pPr marL="0" lvl="0" indent="0" algn="l" rtl="0">
              <a:spcBef>
                <a:spcPts val="0"/>
              </a:spcBef>
              <a:spcAft>
                <a:spcPts val="0"/>
              </a:spcAft>
              <a:buClr>
                <a:schemeClr val="dk2"/>
              </a:buClr>
              <a:buSzPts val="1100"/>
              <a:buFont typeface="Arial"/>
              <a:buNone/>
            </a:pPr>
            <a:r>
              <a:rPr lang="en" sz="1400">
                <a:solidFill>
                  <a:srgbClr val="11323B"/>
                </a:solidFill>
              </a:rPr>
              <a:t>Areli Rios-Hanhan</a:t>
            </a:r>
            <a:endParaRPr sz="1400">
              <a:solidFill>
                <a:srgbClr val="11323B"/>
              </a:solidFill>
            </a:endParaRPr>
          </a:p>
          <a:p>
            <a:pPr marL="0" lvl="0" indent="0" algn="l" rtl="0">
              <a:spcBef>
                <a:spcPts val="0"/>
              </a:spcBef>
              <a:spcAft>
                <a:spcPts val="0"/>
              </a:spcAft>
              <a:buNone/>
            </a:pPr>
            <a:endParaRPr sz="1400">
              <a:solidFill>
                <a:srgbClr val="11323B"/>
              </a:solidFill>
            </a:endParaRPr>
          </a:p>
          <a:p>
            <a:pPr marL="0" lvl="0" indent="0" algn="l" rtl="0">
              <a:spcBef>
                <a:spcPts val="0"/>
              </a:spcBef>
              <a:spcAft>
                <a:spcPts val="0"/>
              </a:spcAft>
              <a:buNone/>
            </a:pPr>
            <a:r>
              <a:rPr lang="en" sz="1100">
                <a:solidFill>
                  <a:srgbClr val="434343"/>
                </a:solidFill>
              </a:rPr>
              <a:t>DSC 465 - Fall</a:t>
            </a:r>
            <a:endParaRPr sz="1100">
              <a:solidFill>
                <a:srgbClr val="434343"/>
              </a:solidFill>
            </a:endParaRPr>
          </a:p>
          <a:p>
            <a:pPr marL="0" lvl="0" indent="0" algn="l" rtl="0">
              <a:spcBef>
                <a:spcPts val="0"/>
              </a:spcBef>
              <a:spcAft>
                <a:spcPts val="0"/>
              </a:spcAft>
              <a:buNone/>
            </a:pPr>
            <a:endParaRPr sz="1800">
              <a:solidFill>
                <a:srgbClr val="11323B"/>
              </a:solidFill>
            </a:endParaRPr>
          </a:p>
        </p:txBody>
      </p:sp>
      <p:pic>
        <p:nvPicPr>
          <p:cNvPr id="115" name="Google Shape;115;p13"/>
          <p:cNvPicPr preferRelativeResize="0"/>
          <p:nvPr/>
        </p:nvPicPr>
        <p:blipFill>
          <a:blip r:embed="rId3">
            <a:alphaModFix/>
          </a:blip>
          <a:stretch>
            <a:fillRect/>
          </a:stretch>
        </p:blipFill>
        <p:spPr>
          <a:xfrm>
            <a:off x="6298663" y="1081975"/>
            <a:ext cx="2092975" cy="2456973"/>
          </a:xfrm>
          <a:prstGeom prst="rect">
            <a:avLst/>
          </a:prstGeom>
          <a:noFill/>
          <a:ln>
            <a:noFill/>
          </a:ln>
        </p:spPr>
      </p:pic>
      <p:sp>
        <p:nvSpPr>
          <p:cNvPr id="116" name="Google Shape;116;p13"/>
          <p:cNvSpPr/>
          <p:nvPr/>
        </p:nvSpPr>
        <p:spPr>
          <a:xfrm rot="451">
            <a:off x="3585787" y="2681400"/>
            <a:ext cx="2285100" cy="2459100"/>
          </a:xfrm>
          <a:prstGeom prst="rect">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45700" rIns="91425" bIns="45700" anchor="ctr" anchorCtr="0">
            <a:noAutofit/>
          </a:bodyPr>
          <a:lstStyle/>
          <a:p>
            <a:pPr marL="0" lvl="0" indent="0" algn="l" rtl="0">
              <a:spcBef>
                <a:spcPts val="0"/>
              </a:spcBef>
              <a:spcAft>
                <a:spcPts val="0"/>
              </a:spcAft>
              <a:buNone/>
            </a:pPr>
            <a:endParaRPr/>
          </a:p>
        </p:txBody>
      </p:sp>
      <p:pic>
        <p:nvPicPr>
          <p:cNvPr id="117" name="Google Shape;117;p13"/>
          <p:cNvPicPr preferRelativeResize="0"/>
          <p:nvPr/>
        </p:nvPicPr>
        <p:blipFill>
          <a:blip r:embed="rId4">
            <a:alphaModFix/>
          </a:blip>
          <a:stretch>
            <a:fillRect/>
          </a:stretch>
        </p:blipFill>
        <p:spPr>
          <a:xfrm>
            <a:off x="3757424" y="2848225"/>
            <a:ext cx="1941849" cy="1998200"/>
          </a:xfrm>
          <a:prstGeom prst="rect">
            <a:avLst/>
          </a:prstGeom>
          <a:noFill/>
          <a:ln>
            <a:noFill/>
          </a:ln>
        </p:spPr>
      </p:pic>
      <p:pic>
        <p:nvPicPr>
          <p:cNvPr id="118" name="Google Shape;118;p13"/>
          <p:cNvPicPr preferRelativeResize="0"/>
          <p:nvPr/>
        </p:nvPicPr>
        <p:blipFill>
          <a:blip r:embed="rId5">
            <a:alphaModFix/>
          </a:blip>
          <a:stretch>
            <a:fillRect/>
          </a:stretch>
        </p:blipFill>
        <p:spPr>
          <a:xfrm>
            <a:off x="3681850" y="223075"/>
            <a:ext cx="2092975" cy="1998200"/>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5E3EF"/>
        </a:solidFill>
        <a:effectLst/>
      </p:bgPr>
    </p:bg>
    <p:spTree>
      <p:nvGrpSpPr>
        <p:cNvPr id="1" name="Shape 339"/>
        <p:cNvGrpSpPr/>
        <p:nvPr/>
      </p:nvGrpSpPr>
      <p:grpSpPr>
        <a:xfrm>
          <a:off x="0" y="0"/>
          <a:ext cx="0" cy="0"/>
          <a:chOff x="0" y="0"/>
          <a:chExt cx="0" cy="0"/>
        </a:xfrm>
      </p:grpSpPr>
      <p:sp>
        <p:nvSpPr>
          <p:cNvPr id="340" name="Google Shape;340;p21"/>
          <p:cNvSpPr/>
          <p:nvPr/>
        </p:nvSpPr>
        <p:spPr>
          <a:xfrm rot="10800000" flipH="1">
            <a:off x="-3075" y="-6125"/>
            <a:ext cx="5981700" cy="5159131"/>
          </a:xfrm>
          <a:custGeom>
            <a:avLst/>
            <a:gdLst/>
            <a:ahLst/>
            <a:cxnLst/>
            <a:rect l="l" t="t" r="r" b="b"/>
            <a:pathLst>
              <a:path w="239268" h="205359" extrusionOk="0">
                <a:moveTo>
                  <a:pt x="0" y="0"/>
                </a:moveTo>
                <a:lnTo>
                  <a:pt x="0" y="205359"/>
                </a:lnTo>
                <a:lnTo>
                  <a:pt x="239268" y="205359"/>
                </a:lnTo>
                <a:lnTo>
                  <a:pt x="103632" y="0"/>
                </a:lnTo>
                <a:close/>
              </a:path>
            </a:pathLst>
          </a:custGeom>
          <a:solidFill>
            <a:srgbClr val="F9ECEC"/>
          </a:solidFill>
          <a:ln>
            <a:noFill/>
          </a:ln>
        </p:spPr>
      </p:sp>
      <p:grpSp>
        <p:nvGrpSpPr>
          <p:cNvPr id="341" name="Google Shape;341;p21"/>
          <p:cNvGrpSpPr/>
          <p:nvPr/>
        </p:nvGrpSpPr>
        <p:grpSpPr>
          <a:xfrm rot="10800000">
            <a:off x="7577623" y="211859"/>
            <a:ext cx="930320" cy="2560506"/>
            <a:chOff x="-1435027" y="1362018"/>
            <a:chExt cx="944104" cy="2598443"/>
          </a:xfrm>
        </p:grpSpPr>
        <p:sp>
          <p:nvSpPr>
            <p:cNvPr id="342" name="Google Shape;342;p21"/>
            <p:cNvSpPr/>
            <p:nvPr/>
          </p:nvSpPr>
          <p:spPr>
            <a:xfrm>
              <a:off x="-1079594" y="1663708"/>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1"/>
            <p:cNvSpPr/>
            <p:nvPr/>
          </p:nvSpPr>
          <p:spPr>
            <a:xfrm>
              <a:off x="-1079594" y="1962964"/>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1"/>
            <p:cNvSpPr/>
            <p:nvPr/>
          </p:nvSpPr>
          <p:spPr>
            <a:xfrm>
              <a:off x="-1079594" y="2262219"/>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1"/>
            <p:cNvSpPr/>
            <p:nvPr/>
          </p:nvSpPr>
          <p:spPr>
            <a:xfrm>
              <a:off x="-1079594" y="2561474"/>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1"/>
            <p:cNvSpPr/>
            <p:nvPr/>
          </p:nvSpPr>
          <p:spPr>
            <a:xfrm>
              <a:off x="-1079594" y="2860730"/>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1"/>
            <p:cNvSpPr/>
            <p:nvPr/>
          </p:nvSpPr>
          <p:spPr>
            <a:xfrm>
              <a:off x="-1079594" y="3159985"/>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1"/>
            <p:cNvSpPr/>
            <p:nvPr/>
          </p:nvSpPr>
          <p:spPr>
            <a:xfrm>
              <a:off x="-1079594" y="3459240"/>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1"/>
            <p:cNvSpPr/>
            <p:nvPr/>
          </p:nvSpPr>
          <p:spPr>
            <a:xfrm>
              <a:off x="-1435012" y="1962429"/>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1"/>
            <p:cNvSpPr/>
            <p:nvPr/>
          </p:nvSpPr>
          <p:spPr>
            <a:xfrm>
              <a:off x="-1435012" y="2261684"/>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1"/>
            <p:cNvSpPr/>
            <p:nvPr/>
          </p:nvSpPr>
          <p:spPr>
            <a:xfrm>
              <a:off x="-1435012" y="2560940"/>
              <a:ext cx="234300" cy="202500"/>
            </a:xfrm>
            <a:prstGeom prst="triangle">
              <a:avLst>
                <a:gd name="adj" fmla="val 50000"/>
              </a:avLst>
            </a:prstGeom>
            <a:solidFill>
              <a:srgbClr val="FFFFFF">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1"/>
            <p:cNvSpPr/>
            <p:nvPr/>
          </p:nvSpPr>
          <p:spPr>
            <a:xfrm>
              <a:off x="-1435012" y="2860195"/>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1"/>
            <p:cNvSpPr/>
            <p:nvPr/>
          </p:nvSpPr>
          <p:spPr>
            <a:xfrm>
              <a:off x="-1435012" y="3159450"/>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1"/>
            <p:cNvSpPr/>
            <p:nvPr/>
          </p:nvSpPr>
          <p:spPr>
            <a:xfrm>
              <a:off x="-1435012" y="3458705"/>
              <a:ext cx="234300" cy="202500"/>
            </a:xfrm>
            <a:prstGeom prst="triangle">
              <a:avLst>
                <a:gd name="adj" fmla="val 50000"/>
              </a:avLst>
            </a:prstGeom>
            <a:solidFill>
              <a:srgbClr val="FFFFFF">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1"/>
            <p:cNvSpPr/>
            <p:nvPr/>
          </p:nvSpPr>
          <p:spPr>
            <a:xfrm>
              <a:off x="-1435012" y="3757961"/>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1"/>
            <p:cNvSpPr/>
            <p:nvPr/>
          </p:nvSpPr>
          <p:spPr>
            <a:xfrm>
              <a:off x="-725224" y="1362018"/>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1"/>
            <p:cNvSpPr/>
            <p:nvPr/>
          </p:nvSpPr>
          <p:spPr>
            <a:xfrm>
              <a:off x="-725224" y="1661273"/>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1"/>
            <p:cNvSpPr/>
            <p:nvPr/>
          </p:nvSpPr>
          <p:spPr>
            <a:xfrm>
              <a:off x="-725224" y="1960529"/>
              <a:ext cx="234300" cy="202500"/>
            </a:xfrm>
            <a:prstGeom prst="triangle">
              <a:avLst>
                <a:gd name="adj" fmla="val 50000"/>
              </a:avLst>
            </a:prstGeom>
            <a:solidFill>
              <a:srgbClr val="FFFFFF">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1"/>
            <p:cNvSpPr/>
            <p:nvPr/>
          </p:nvSpPr>
          <p:spPr>
            <a:xfrm>
              <a:off x="-725224" y="2259784"/>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1"/>
            <p:cNvSpPr/>
            <p:nvPr/>
          </p:nvSpPr>
          <p:spPr>
            <a:xfrm>
              <a:off x="-725224" y="2559039"/>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1"/>
            <p:cNvSpPr/>
            <p:nvPr/>
          </p:nvSpPr>
          <p:spPr>
            <a:xfrm>
              <a:off x="-725224" y="2858295"/>
              <a:ext cx="234300" cy="202500"/>
            </a:xfrm>
            <a:prstGeom prst="triangle">
              <a:avLst>
                <a:gd name="adj" fmla="val 50000"/>
              </a:avLst>
            </a:prstGeom>
            <a:solidFill>
              <a:srgbClr val="FFFFFF">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1"/>
            <p:cNvSpPr/>
            <p:nvPr/>
          </p:nvSpPr>
          <p:spPr>
            <a:xfrm>
              <a:off x="-725224" y="3157550"/>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1"/>
            <p:cNvSpPr/>
            <p:nvPr/>
          </p:nvSpPr>
          <p:spPr>
            <a:xfrm>
              <a:off x="-1435027" y="1663708"/>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1"/>
          <p:cNvSpPr txBox="1">
            <a:spLocks noGrp="1"/>
          </p:cNvSpPr>
          <p:nvPr>
            <p:ph type="title"/>
          </p:nvPr>
        </p:nvSpPr>
        <p:spPr>
          <a:xfrm>
            <a:off x="564575" y="566875"/>
            <a:ext cx="86631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Are people from certain field of study more successful in dating?</a:t>
            </a:r>
            <a:r>
              <a:rPr lang="en" sz="1100" b="0">
                <a:latin typeface="Arial"/>
                <a:ea typeface="Arial"/>
                <a:cs typeface="Arial"/>
                <a:sym typeface="Arial"/>
              </a:rPr>
              <a:t> </a:t>
            </a:r>
            <a:endParaRPr sz="1100" b="0">
              <a:latin typeface="Arial"/>
              <a:ea typeface="Arial"/>
              <a:cs typeface="Arial"/>
              <a:sym typeface="Arial"/>
            </a:endParaRPr>
          </a:p>
          <a:p>
            <a:pPr marL="0" lvl="0" indent="0" algn="l" rtl="0">
              <a:spcBef>
                <a:spcPts val="0"/>
              </a:spcBef>
              <a:spcAft>
                <a:spcPts val="0"/>
              </a:spcAft>
              <a:buNone/>
            </a:pPr>
            <a:endParaRPr sz="2000"/>
          </a:p>
          <a:p>
            <a:pPr marL="0" lvl="0" indent="0" algn="l" rtl="0">
              <a:spcBef>
                <a:spcPts val="0"/>
              </a:spcBef>
              <a:spcAft>
                <a:spcPts val="0"/>
              </a:spcAft>
              <a:buNone/>
            </a:pPr>
            <a:endParaRPr sz="2000"/>
          </a:p>
        </p:txBody>
      </p:sp>
      <p:pic>
        <p:nvPicPr>
          <p:cNvPr id="365" name="Google Shape;365;p21"/>
          <p:cNvPicPr preferRelativeResize="0"/>
          <p:nvPr/>
        </p:nvPicPr>
        <p:blipFill>
          <a:blip r:embed="rId3">
            <a:alphaModFix/>
          </a:blip>
          <a:stretch>
            <a:fillRect/>
          </a:stretch>
        </p:blipFill>
        <p:spPr>
          <a:xfrm>
            <a:off x="59150" y="1295528"/>
            <a:ext cx="4594800" cy="2651846"/>
          </a:xfrm>
          <a:prstGeom prst="rect">
            <a:avLst/>
          </a:prstGeom>
          <a:noFill/>
          <a:ln>
            <a:noFill/>
          </a:ln>
        </p:spPr>
      </p:pic>
      <p:pic>
        <p:nvPicPr>
          <p:cNvPr id="366" name="Google Shape;366;p21"/>
          <p:cNvPicPr preferRelativeResize="0"/>
          <p:nvPr/>
        </p:nvPicPr>
        <p:blipFill>
          <a:blip r:embed="rId4">
            <a:alphaModFix/>
          </a:blip>
          <a:stretch>
            <a:fillRect/>
          </a:stretch>
        </p:blipFill>
        <p:spPr>
          <a:xfrm>
            <a:off x="4653950" y="1992775"/>
            <a:ext cx="4362376" cy="2495449"/>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5E3EF"/>
        </a:solidFill>
        <a:effectLst/>
      </p:bgPr>
    </p:bg>
    <p:spTree>
      <p:nvGrpSpPr>
        <p:cNvPr id="1" name="Shape 370"/>
        <p:cNvGrpSpPr/>
        <p:nvPr/>
      </p:nvGrpSpPr>
      <p:grpSpPr>
        <a:xfrm>
          <a:off x="0" y="0"/>
          <a:ext cx="0" cy="0"/>
          <a:chOff x="0" y="0"/>
          <a:chExt cx="0" cy="0"/>
        </a:xfrm>
      </p:grpSpPr>
      <p:sp>
        <p:nvSpPr>
          <p:cNvPr id="371" name="Google Shape;371;p22"/>
          <p:cNvSpPr/>
          <p:nvPr/>
        </p:nvSpPr>
        <p:spPr>
          <a:xfrm rot="10800000" flipH="1">
            <a:off x="-3075" y="-6125"/>
            <a:ext cx="5981700" cy="5159131"/>
          </a:xfrm>
          <a:custGeom>
            <a:avLst/>
            <a:gdLst/>
            <a:ahLst/>
            <a:cxnLst/>
            <a:rect l="l" t="t" r="r" b="b"/>
            <a:pathLst>
              <a:path w="239268" h="205359" extrusionOk="0">
                <a:moveTo>
                  <a:pt x="0" y="0"/>
                </a:moveTo>
                <a:lnTo>
                  <a:pt x="0" y="205359"/>
                </a:lnTo>
                <a:lnTo>
                  <a:pt x="239268" y="205359"/>
                </a:lnTo>
                <a:lnTo>
                  <a:pt x="103632" y="0"/>
                </a:lnTo>
                <a:close/>
              </a:path>
            </a:pathLst>
          </a:custGeom>
          <a:solidFill>
            <a:srgbClr val="F9ECEC"/>
          </a:solidFill>
          <a:ln>
            <a:noFill/>
          </a:ln>
        </p:spPr>
      </p:sp>
      <p:grpSp>
        <p:nvGrpSpPr>
          <p:cNvPr id="372" name="Google Shape;372;p22"/>
          <p:cNvGrpSpPr/>
          <p:nvPr/>
        </p:nvGrpSpPr>
        <p:grpSpPr>
          <a:xfrm rot="10800000">
            <a:off x="7577623" y="211859"/>
            <a:ext cx="930320" cy="2560506"/>
            <a:chOff x="-1435027" y="1362018"/>
            <a:chExt cx="944104" cy="2598443"/>
          </a:xfrm>
        </p:grpSpPr>
        <p:sp>
          <p:nvSpPr>
            <p:cNvPr id="373" name="Google Shape;373;p22"/>
            <p:cNvSpPr/>
            <p:nvPr/>
          </p:nvSpPr>
          <p:spPr>
            <a:xfrm>
              <a:off x="-1079594" y="1663708"/>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2"/>
            <p:cNvSpPr/>
            <p:nvPr/>
          </p:nvSpPr>
          <p:spPr>
            <a:xfrm>
              <a:off x="-1079594" y="1962964"/>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2"/>
            <p:cNvSpPr/>
            <p:nvPr/>
          </p:nvSpPr>
          <p:spPr>
            <a:xfrm>
              <a:off x="-1079594" y="2262219"/>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2"/>
            <p:cNvSpPr/>
            <p:nvPr/>
          </p:nvSpPr>
          <p:spPr>
            <a:xfrm>
              <a:off x="-1079594" y="2561474"/>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2"/>
            <p:cNvSpPr/>
            <p:nvPr/>
          </p:nvSpPr>
          <p:spPr>
            <a:xfrm>
              <a:off x="-1079594" y="2860730"/>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2"/>
            <p:cNvSpPr/>
            <p:nvPr/>
          </p:nvSpPr>
          <p:spPr>
            <a:xfrm>
              <a:off x="-1079594" y="3159985"/>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2"/>
            <p:cNvSpPr/>
            <p:nvPr/>
          </p:nvSpPr>
          <p:spPr>
            <a:xfrm>
              <a:off x="-1079594" y="3459240"/>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2"/>
            <p:cNvSpPr/>
            <p:nvPr/>
          </p:nvSpPr>
          <p:spPr>
            <a:xfrm>
              <a:off x="-1435012" y="1962429"/>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2"/>
            <p:cNvSpPr/>
            <p:nvPr/>
          </p:nvSpPr>
          <p:spPr>
            <a:xfrm>
              <a:off x="-1435012" y="2261684"/>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2"/>
            <p:cNvSpPr/>
            <p:nvPr/>
          </p:nvSpPr>
          <p:spPr>
            <a:xfrm>
              <a:off x="-1435012" y="2560940"/>
              <a:ext cx="234300" cy="202500"/>
            </a:xfrm>
            <a:prstGeom prst="triangle">
              <a:avLst>
                <a:gd name="adj" fmla="val 50000"/>
              </a:avLst>
            </a:prstGeom>
            <a:solidFill>
              <a:srgbClr val="FFFFFF">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2"/>
            <p:cNvSpPr/>
            <p:nvPr/>
          </p:nvSpPr>
          <p:spPr>
            <a:xfrm>
              <a:off x="-1435012" y="2860195"/>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2"/>
            <p:cNvSpPr/>
            <p:nvPr/>
          </p:nvSpPr>
          <p:spPr>
            <a:xfrm>
              <a:off x="-1435012" y="3159450"/>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2"/>
            <p:cNvSpPr/>
            <p:nvPr/>
          </p:nvSpPr>
          <p:spPr>
            <a:xfrm>
              <a:off x="-1435012" y="3458705"/>
              <a:ext cx="234300" cy="202500"/>
            </a:xfrm>
            <a:prstGeom prst="triangle">
              <a:avLst>
                <a:gd name="adj" fmla="val 50000"/>
              </a:avLst>
            </a:prstGeom>
            <a:solidFill>
              <a:srgbClr val="FFFFFF">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2"/>
            <p:cNvSpPr/>
            <p:nvPr/>
          </p:nvSpPr>
          <p:spPr>
            <a:xfrm>
              <a:off x="-1435012" y="3757961"/>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2"/>
            <p:cNvSpPr/>
            <p:nvPr/>
          </p:nvSpPr>
          <p:spPr>
            <a:xfrm>
              <a:off x="-725224" y="1362018"/>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2"/>
            <p:cNvSpPr/>
            <p:nvPr/>
          </p:nvSpPr>
          <p:spPr>
            <a:xfrm>
              <a:off x="-725224" y="1661273"/>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2"/>
            <p:cNvSpPr/>
            <p:nvPr/>
          </p:nvSpPr>
          <p:spPr>
            <a:xfrm>
              <a:off x="-725224" y="1960529"/>
              <a:ext cx="234300" cy="202500"/>
            </a:xfrm>
            <a:prstGeom prst="triangle">
              <a:avLst>
                <a:gd name="adj" fmla="val 50000"/>
              </a:avLst>
            </a:prstGeom>
            <a:solidFill>
              <a:srgbClr val="FFFFFF">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2"/>
            <p:cNvSpPr/>
            <p:nvPr/>
          </p:nvSpPr>
          <p:spPr>
            <a:xfrm>
              <a:off x="-725224" y="2259784"/>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2"/>
            <p:cNvSpPr/>
            <p:nvPr/>
          </p:nvSpPr>
          <p:spPr>
            <a:xfrm>
              <a:off x="-725224" y="2559039"/>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2"/>
            <p:cNvSpPr/>
            <p:nvPr/>
          </p:nvSpPr>
          <p:spPr>
            <a:xfrm>
              <a:off x="-725224" y="2858295"/>
              <a:ext cx="234300" cy="202500"/>
            </a:xfrm>
            <a:prstGeom prst="triangle">
              <a:avLst>
                <a:gd name="adj" fmla="val 50000"/>
              </a:avLst>
            </a:prstGeom>
            <a:solidFill>
              <a:srgbClr val="FFFFFF">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2"/>
            <p:cNvSpPr/>
            <p:nvPr/>
          </p:nvSpPr>
          <p:spPr>
            <a:xfrm>
              <a:off x="-725224" y="3157550"/>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2"/>
            <p:cNvSpPr/>
            <p:nvPr/>
          </p:nvSpPr>
          <p:spPr>
            <a:xfrm>
              <a:off x="-1435027" y="1663708"/>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 name="Google Shape;395;p22"/>
          <p:cNvSpPr txBox="1">
            <a:spLocks noGrp="1"/>
          </p:cNvSpPr>
          <p:nvPr>
            <p:ph type="title"/>
          </p:nvPr>
        </p:nvSpPr>
        <p:spPr>
          <a:xfrm>
            <a:off x="564575" y="566875"/>
            <a:ext cx="8663100" cy="635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r>
              <a:rPr lang="en" sz="2000"/>
              <a:t>Are people who have a high self-perception for different attributes more successful in dating?</a:t>
            </a:r>
            <a:endParaRPr sz="1100" b="0">
              <a:latin typeface="Arial"/>
              <a:ea typeface="Arial"/>
              <a:cs typeface="Arial"/>
              <a:sym typeface="Arial"/>
            </a:endParaRPr>
          </a:p>
          <a:p>
            <a:pPr marL="0" lvl="0" indent="0" algn="l" rtl="0">
              <a:spcBef>
                <a:spcPts val="0"/>
              </a:spcBef>
              <a:spcAft>
                <a:spcPts val="0"/>
              </a:spcAft>
              <a:buNone/>
            </a:pPr>
            <a:endParaRPr sz="1100" b="0">
              <a:latin typeface="Arial"/>
              <a:ea typeface="Arial"/>
              <a:cs typeface="Arial"/>
              <a:sym typeface="Arial"/>
            </a:endParaRPr>
          </a:p>
          <a:p>
            <a:pPr marL="0" lvl="0" indent="0" algn="l" rtl="0">
              <a:spcBef>
                <a:spcPts val="0"/>
              </a:spcBef>
              <a:spcAft>
                <a:spcPts val="0"/>
              </a:spcAft>
              <a:buNone/>
            </a:pPr>
            <a:endParaRPr sz="2000"/>
          </a:p>
          <a:p>
            <a:pPr marL="0" lvl="0" indent="0" algn="l" rtl="0">
              <a:spcBef>
                <a:spcPts val="0"/>
              </a:spcBef>
              <a:spcAft>
                <a:spcPts val="0"/>
              </a:spcAft>
              <a:buNone/>
            </a:pPr>
            <a:endParaRPr sz="2000"/>
          </a:p>
        </p:txBody>
      </p:sp>
      <p:pic>
        <p:nvPicPr>
          <p:cNvPr id="396" name="Google Shape;396;p22"/>
          <p:cNvPicPr preferRelativeResize="0"/>
          <p:nvPr/>
        </p:nvPicPr>
        <p:blipFill>
          <a:blip r:embed="rId3">
            <a:alphaModFix/>
          </a:blip>
          <a:stretch>
            <a:fillRect/>
          </a:stretch>
        </p:blipFill>
        <p:spPr>
          <a:xfrm>
            <a:off x="1396650" y="1439150"/>
            <a:ext cx="5694724" cy="3286649"/>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5E3EF"/>
        </a:solidFill>
        <a:effectLst/>
      </p:bgPr>
    </p:bg>
    <p:spTree>
      <p:nvGrpSpPr>
        <p:cNvPr id="1" name="Shape 431"/>
        <p:cNvGrpSpPr/>
        <p:nvPr/>
      </p:nvGrpSpPr>
      <p:grpSpPr>
        <a:xfrm>
          <a:off x="0" y="0"/>
          <a:ext cx="0" cy="0"/>
          <a:chOff x="0" y="0"/>
          <a:chExt cx="0" cy="0"/>
        </a:xfrm>
      </p:grpSpPr>
      <p:sp>
        <p:nvSpPr>
          <p:cNvPr id="432" name="Google Shape;432;p24"/>
          <p:cNvSpPr/>
          <p:nvPr/>
        </p:nvSpPr>
        <p:spPr>
          <a:xfrm rot="10800000" flipH="1">
            <a:off x="-3075" y="-6126"/>
            <a:ext cx="3470175" cy="2990625"/>
          </a:xfrm>
          <a:custGeom>
            <a:avLst/>
            <a:gdLst/>
            <a:ahLst/>
            <a:cxnLst/>
            <a:rect l="l" t="t" r="r" b="b"/>
            <a:pathLst>
              <a:path w="239268" h="205359" extrusionOk="0">
                <a:moveTo>
                  <a:pt x="0" y="0"/>
                </a:moveTo>
                <a:lnTo>
                  <a:pt x="0" y="205359"/>
                </a:lnTo>
                <a:lnTo>
                  <a:pt x="239268" y="205359"/>
                </a:lnTo>
                <a:lnTo>
                  <a:pt x="103632" y="0"/>
                </a:lnTo>
                <a:close/>
              </a:path>
            </a:pathLst>
          </a:custGeom>
          <a:solidFill>
            <a:srgbClr val="F9ECEC"/>
          </a:solidFill>
          <a:ln>
            <a:noFill/>
          </a:ln>
        </p:spPr>
        <p:txBody>
          <a:bodyPr/>
          <a:lstStyle/>
          <a:p>
            <a:endParaRPr lang="en-US" dirty="0"/>
          </a:p>
        </p:txBody>
      </p:sp>
      <p:grpSp>
        <p:nvGrpSpPr>
          <p:cNvPr id="433" name="Google Shape;433;p24"/>
          <p:cNvGrpSpPr/>
          <p:nvPr/>
        </p:nvGrpSpPr>
        <p:grpSpPr>
          <a:xfrm rot="10800000">
            <a:off x="7577623" y="211859"/>
            <a:ext cx="930320" cy="2560506"/>
            <a:chOff x="-1435027" y="1362018"/>
            <a:chExt cx="944104" cy="2598443"/>
          </a:xfrm>
        </p:grpSpPr>
        <p:sp>
          <p:nvSpPr>
            <p:cNvPr id="434" name="Google Shape;434;p24"/>
            <p:cNvSpPr/>
            <p:nvPr/>
          </p:nvSpPr>
          <p:spPr>
            <a:xfrm>
              <a:off x="-1079594" y="1663708"/>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4"/>
            <p:cNvSpPr/>
            <p:nvPr/>
          </p:nvSpPr>
          <p:spPr>
            <a:xfrm>
              <a:off x="-1079594" y="1962964"/>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4"/>
            <p:cNvSpPr/>
            <p:nvPr/>
          </p:nvSpPr>
          <p:spPr>
            <a:xfrm>
              <a:off x="-1079594" y="2262219"/>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4"/>
            <p:cNvSpPr/>
            <p:nvPr/>
          </p:nvSpPr>
          <p:spPr>
            <a:xfrm>
              <a:off x="-1079594" y="2561474"/>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4"/>
            <p:cNvSpPr/>
            <p:nvPr/>
          </p:nvSpPr>
          <p:spPr>
            <a:xfrm>
              <a:off x="-1079594" y="2860730"/>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4"/>
            <p:cNvSpPr/>
            <p:nvPr/>
          </p:nvSpPr>
          <p:spPr>
            <a:xfrm>
              <a:off x="-1079594" y="3159985"/>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4"/>
            <p:cNvSpPr/>
            <p:nvPr/>
          </p:nvSpPr>
          <p:spPr>
            <a:xfrm>
              <a:off x="-1079594" y="3459240"/>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4"/>
            <p:cNvSpPr/>
            <p:nvPr/>
          </p:nvSpPr>
          <p:spPr>
            <a:xfrm>
              <a:off x="-1435012" y="1962429"/>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4"/>
            <p:cNvSpPr/>
            <p:nvPr/>
          </p:nvSpPr>
          <p:spPr>
            <a:xfrm>
              <a:off x="-1435012" y="2261684"/>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4"/>
            <p:cNvSpPr/>
            <p:nvPr/>
          </p:nvSpPr>
          <p:spPr>
            <a:xfrm>
              <a:off x="-1435012" y="2560940"/>
              <a:ext cx="234300" cy="202500"/>
            </a:xfrm>
            <a:prstGeom prst="triangle">
              <a:avLst>
                <a:gd name="adj" fmla="val 50000"/>
              </a:avLst>
            </a:prstGeom>
            <a:solidFill>
              <a:srgbClr val="FFFFFF">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4"/>
            <p:cNvSpPr/>
            <p:nvPr/>
          </p:nvSpPr>
          <p:spPr>
            <a:xfrm>
              <a:off x="-1435012" y="2860195"/>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4"/>
            <p:cNvSpPr/>
            <p:nvPr/>
          </p:nvSpPr>
          <p:spPr>
            <a:xfrm>
              <a:off x="-1435012" y="3159450"/>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4"/>
            <p:cNvSpPr/>
            <p:nvPr/>
          </p:nvSpPr>
          <p:spPr>
            <a:xfrm>
              <a:off x="-1435012" y="3458705"/>
              <a:ext cx="234300" cy="202500"/>
            </a:xfrm>
            <a:prstGeom prst="triangle">
              <a:avLst>
                <a:gd name="adj" fmla="val 50000"/>
              </a:avLst>
            </a:prstGeom>
            <a:solidFill>
              <a:srgbClr val="FFFFFF">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4"/>
            <p:cNvSpPr/>
            <p:nvPr/>
          </p:nvSpPr>
          <p:spPr>
            <a:xfrm>
              <a:off x="-1435012" y="3757961"/>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4"/>
            <p:cNvSpPr/>
            <p:nvPr/>
          </p:nvSpPr>
          <p:spPr>
            <a:xfrm>
              <a:off x="-725224" y="1362018"/>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4"/>
            <p:cNvSpPr/>
            <p:nvPr/>
          </p:nvSpPr>
          <p:spPr>
            <a:xfrm>
              <a:off x="-725224" y="1661273"/>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4"/>
            <p:cNvSpPr/>
            <p:nvPr/>
          </p:nvSpPr>
          <p:spPr>
            <a:xfrm>
              <a:off x="-725224" y="1960529"/>
              <a:ext cx="234300" cy="202500"/>
            </a:xfrm>
            <a:prstGeom prst="triangle">
              <a:avLst>
                <a:gd name="adj" fmla="val 50000"/>
              </a:avLst>
            </a:prstGeom>
            <a:solidFill>
              <a:srgbClr val="FFFFFF">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4"/>
            <p:cNvSpPr/>
            <p:nvPr/>
          </p:nvSpPr>
          <p:spPr>
            <a:xfrm>
              <a:off x="-725224" y="2259784"/>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4"/>
            <p:cNvSpPr/>
            <p:nvPr/>
          </p:nvSpPr>
          <p:spPr>
            <a:xfrm>
              <a:off x="-725224" y="2559039"/>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4"/>
            <p:cNvSpPr/>
            <p:nvPr/>
          </p:nvSpPr>
          <p:spPr>
            <a:xfrm>
              <a:off x="-725224" y="2858295"/>
              <a:ext cx="234300" cy="202500"/>
            </a:xfrm>
            <a:prstGeom prst="triangle">
              <a:avLst>
                <a:gd name="adj" fmla="val 50000"/>
              </a:avLst>
            </a:prstGeom>
            <a:solidFill>
              <a:srgbClr val="FFFFFF">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4"/>
            <p:cNvSpPr/>
            <p:nvPr/>
          </p:nvSpPr>
          <p:spPr>
            <a:xfrm>
              <a:off x="-725224" y="3157550"/>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4"/>
            <p:cNvSpPr/>
            <p:nvPr/>
          </p:nvSpPr>
          <p:spPr>
            <a:xfrm>
              <a:off x="-1435027" y="1663708"/>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24"/>
          <p:cNvSpPr txBox="1">
            <a:spLocks noGrp="1"/>
          </p:cNvSpPr>
          <p:nvPr>
            <p:ph type="title"/>
          </p:nvPr>
        </p:nvSpPr>
        <p:spPr>
          <a:xfrm>
            <a:off x="564575" y="566875"/>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 &amp; A</a:t>
            </a:r>
            <a:endParaRPr/>
          </a:p>
        </p:txBody>
      </p:sp>
      <p:sp>
        <p:nvSpPr>
          <p:cNvPr id="457" name="Google Shape;457;p24"/>
          <p:cNvSpPr txBox="1">
            <a:spLocks noGrp="1"/>
          </p:cNvSpPr>
          <p:nvPr>
            <p:ph type="body" idx="1"/>
          </p:nvPr>
        </p:nvSpPr>
        <p:spPr>
          <a:xfrm>
            <a:off x="3725375" y="1590421"/>
            <a:ext cx="63216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lang="en-US" dirty="0" smtClean="0"/>
          </a:p>
          <a:p>
            <a:pPr marL="0" lvl="0" indent="0" algn="l" rtl="0">
              <a:spcBef>
                <a:spcPts val="0"/>
              </a:spcBef>
              <a:spcAft>
                <a:spcPts val="1600"/>
              </a:spcAft>
              <a:buNone/>
            </a:pPr>
            <a:r>
              <a:rPr lang="en-US" dirty="0" smtClean="0"/>
              <a:t>Thanks!</a:t>
            </a:r>
            <a:endParaRPr dirty="0"/>
          </a:p>
        </p:txBody>
      </p:sp>
      <p:pic>
        <p:nvPicPr>
          <p:cNvPr id="1026" name="Picture 2" descr="Image result for emoji heart ey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3967" y="1489187"/>
            <a:ext cx="2213133" cy="22131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5E3EF"/>
        </a:solidFill>
        <a:effectLst/>
      </p:bgPr>
    </p:bg>
    <p:spTree>
      <p:nvGrpSpPr>
        <p:cNvPr id="1" name="Shape 122"/>
        <p:cNvGrpSpPr/>
        <p:nvPr/>
      </p:nvGrpSpPr>
      <p:grpSpPr>
        <a:xfrm>
          <a:off x="0" y="0"/>
          <a:ext cx="0" cy="0"/>
          <a:chOff x="0" y="0"/>
          <a:chExt cx="0" cy="0"/>
        </a:xfrm>
      </p:grpSpPr>
      <p:sp>
        <p:nvSpPr>
          <p:cNvPr id="123" name="Google Shape;123;p14"/>
          <p:cNvSpPr/>
          <p:nvPr/>
        </p:nvSpPr>
        <p:spPr>
          <a:xfrm rot="10800000" flipH="1">
            <a:off x="-3075" y="-6125"/>
            <a:ext cx="5981700" cy="5159131"/>
          </a:xfrm>
          <a:custGeom>
            <a:avLst/>
            <a:gdLst/>
            <a:ahLst/>
            <a:cxnLst/>
            <a:rect l="l" t="t" r="r" b="b"/>
            <a:pathLst>
              <a:path w="239268" h="205359" extrusionOk="0">
                <a:moveTo>
                  <a:pt x="0" y="0"/>
                </a:moveTo>
                <a:lnTo>
                  <a:pt x="0" y="205359"/>
                </a:lnTo>
                <a:lnTo>
                  <a:pt x="239268" y="205359"/>
                </a:lnTo>
                <a:lnTo>
                  <a:pt x="103632" y="0"/>
                </a:lnTo>
                <a:close/>
              </a:path>
            </a:pathLst>
          </a:custGeom>
          <a:solidFill>
            <a:srgbClr val="F9ECEC"/>
          </a:solidFill>
          <a:ln>
            <a:noFill/>
          </a:ln>
        </p:spPr>
      </p:sp>
      <p:grpSp>
        <p:nvGrpSpPr>
          <p:cNvPr id="124" name="Google Shape;124;p14"/>
          <p:cNvGrpSpPr/>
          <p:nvPr/>
        </p:nvGrpSpPr>
        <p:grpSpPr>
          <a:xfrm rot="10800000">
            <a:off x="7577623" y="211859"/>
            <a:ext cx="930320" cy="2560506"/>
            <a:chOff x="-1435027" y="1362018"/>
            <a:chExt cx="944104" cy="2598443"/>
          </a:xfrm>
        </p:grpSpPr>
        <p:sp>
          <p:nvSpPr>
            <p:cNvPr id="125" name="Google Shape;125;p14"/>
            <p:cNvSpPr/>
            <p:nvPr/>
          </p:nvSpPr>
          <p:spPr>
            <a:xfrm>
              <a:off x="-1079594" y="1663708"/>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4"/>
            <p:cNvSpPr/>
            <p:nvPr/>
          </p:nvSpPr>
          <p:spPr>
            <a:xfrm>
              <a:off x="-1079594" y="1962964"/>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4"/>
            <p:cNvSpPr/>
            <p:nvPr/>
          </p:nvSpPr>
          <p:spPr>
            <a:xfrm>
              <a:off x="-1079594" y="2262219"/>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4"/>
            <p:cNvSpPr/>
            <p:nvPr/>
          </p:nvSpPr>
          <p:spPr>
            <a:xfrm>
              <a:off x="-1079594" y="2561474"/>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4"/>
            <p:cNvSpPr/>
            <p:nvPr/>
          </p:nvSpPr>
          <p:spPr>
            <a:xfrm>
              <a:off x="-1079594" y="2860730"/>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4"/>
            <p:cNvSpPr/>
            <p:nvPr/>
          </p:nvSpPr>
          <p:spPr>
            <a:xfrm>
              <a:off x="-1079594" y="3159985"/>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4"/>
            <p:cNvSpPr/>
            <p:nvPr/>
          </p:nvSpPr>
          <p:spPr>
            <a:xfrm>
              <a:off x="-1079594" y="3459240"/>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4"/>
            <p:cNvSpPr/>
            <p:nvPr/>
          </p:nvSpPr>
          <p:spPr>
            <a:xfrm>
              <a:off x="-1435012" y="1962429"/>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4"/>
            <p:cNvSpPr/>
            <p:nvPr/>
          </p:nvSpPr>
          <p:spPr>
            <a:xfrm>
              <a:off x="-1435012" y="2261684"/>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4"/>
            <p:cNvSpPr/>
            <p:nvPr/>
          </p:nvSpPr>
          <p:spPr>
            <a:xfrm>
              <a:off x="-1435012" y="2560940"/>
              <a:ext cx="234300" cy="202500"/>
            </a:xfrm>
            <a:prstGeom prst="triangle">
              <a:avLst>
                <a:gd name="adj" fmla="val 50000"/>
              </a:avLst>
            </a:prstGeom>
            <a:solidFill>
              <a:srgbClr val="FFFFFF">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4"/>
            <p:cNvSpPr/>
            <p:nvPr/>
          </p:nvSpPr>
          <p:spPr>
            <a:xfrm>
              <a:off x="-1435012" y="2860195"/>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p:nvPr/>
          </p:nvSpPr>
          <p:spPr>
            <a:xfrm>
              <a:off x="-1435012" y="3159450"/>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4"/>
            <p:cNvSpPr/>
            <p:nvPr/>
          </p:nvSpPr>
          <p:spPr>
            <a:xfrm>
              <a:off x="-1435012" y="3458705"/>
              <a:ext cx="234300" cy="202500"/>
            </a:xfrm>
            <a:prstGeom prst="triangle">
              <a:avLst>
                <a:gd name="adj" fmla="val 50000"/>
              </a:avLst>
            </a:prstGeom>
            <a:solidFill>
              <a:srgbClr val="FFFFFF">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4"/>
            <p:cNvSpPr/>
            <p:nvPr/>
          </p:nvSpPr>
          <p:spPr>
            <a:xfrm>
              <a:off x="-1435012" y="3757961"/>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4"/>
            <p:cNvSpPr/>
            <p:nvPr/>
          </p:nvSpPr>
          <p:spPr>
            <a:xfrm>
              <a:off x="-725224" y="1362018"/>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4"/>
            <p:cNvSpPr/>
            <p:nvPr/>
          </p:nvSpPr>
          <p:spPr>
            <a:xfrm>
              <a:off x="-725224" y="1661273"/>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4"/>
            <p:cNvSpPr/>
            <p:nvPr/>
          </p:nvSpPr>
          <p:spPr>
            <a:xfrm>
              <a:off x="-725224" y="1960529"/>
              <a:ext cx="234300" cy="202500"/>
            </a:xfrm>
            <a:prstGeom prst="triangle">
              <a:avLst>
                <a:gd name="adj" fmla="val 50000"/>
              </a:avLst>
            </a:prstGeom>
            <a:solidFill>
              <a:srgbClr val="FFFFFF">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a:off x="-725224" y="2259784"/>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4"/>
            <p:cNvSpPr/>
            <p:nvPr/>
          </p:nvSpPr>
          <p:spPr>
            <a:xfrm>
              <a:off x="-725224" y="2559039"/>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4"/>
            <p:cNvSpPr/>
            <p:nvPr/>
          </p:nvSpPr>
          <p:spPr>
            <a:xfrm>
              <a:off x="-725224" y="2858295"/>
              <a:ext cx="234300" cy="202500"/>
            </a:xfrm>
            <a:prstGeom prst="triangle">
              <a:avLst>
                <a:gd name="adj" fmla="val 50000"/>
              </a:avLst>
            </a:prstGeom>
            <a:solidFill>
              <a:srgbClr val="FFFFFF">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4"/>
            <p:cNvSpPr/>
            <p:nvPr/>
          </p:nvSpPr>
          <p:spPr>
            <a:xfrm>
              <a:off x="-725224" y="3157550"/>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4"/>
            <p:cNvSpPr/>
            <p:nvPr/>
          </p:nvSpPr>
          <p:spPr>
            <a:xfrm>
              <a:off x="-1435027" y="1663708"/>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 name="Google Shape;147;p14"/>
          <p:cNvSpPr txBox="1">
            <a:spLocks noGrp="1"/>
          </p:cNvSpPr>
          <p:nvPr>
            <p:ph type="title"/>
          </p:nvPr>
        </p:nvSpPr>
        <p:spPr>
          <a:xfrm>
            <a:off x="343350" y="2118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Agenda</a:t>
            </a:r>
            <a:endParaRPr/>
          </a:p>
        </p:txBody>
      </p:sp>
      <p:sp>
        <p:nvSpPr>
          <p:cNvPr id="148" name="Google Shape;148;p14"/>
          <p:cNvSpPr txBox="1">
            <a:spLocks noGrp="1"/>
          </p:cNvSpPr>
          <p:nvPr>
            <p:ph type="body" idx="1"/>
          </p:nvPr>
        </p:nvSpPr>
        <p:spPr>
          <a:xfrm>
            <a:off x="396325" y="932200"/>
            <a:ext cx="8111700" cy="3638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a:t>Speed dating experiment overview</a:t>
            </a:r>
            <a:endParaRPr/>
          </a:p>
          <a:p>
            <a:pPr marL="457200" lvl="0" indent="-342900" algn="l" rtl="0">
              <a:spcBef>
                <a:spcPts val="0"/>
              </a:spcBef>
              <a:spcAft>
                <a:spcPts val="0"/>
              </a:spcAft>
              <a:buSzPts val="1800"/>
              <a:buAutoNum type="arabicPeriod"/>
            </a:pPr>
            <a:r>
              <a:rPr lang="en"/>
              <a:t>Findings on Ethnicity and Dating</a:t>
            </a:r>
            <a:endParaRPr/>
          </a:p>
          <a:p>
            <a:pPr marL="457200" lvl="0" indent="-342900" algn="l" rtl="0">
              <a:spcBef>
                <a:spcPts val="0"/>
              </a:spcBef>
              <a:spcAft>
                <a:spcPts val="0"/>
              </a:spcAft>
              <a:buSzPts val="1800"/>
              <a:buAutoNum type="arabicPeriod"/>
            </a:pPr>
            <a:r>
              <a:rPr lang="en"/>
              <a:t>Which city has the most successful dates?</a:t>
            </a:r>
            <a:endParaRPr/>
          </a:p>
          <a:p>
            <a:pPr marL="457200" lvl="0" indent="-342900" algn="l" rtl="0">
              <a:spcBef>
                <a:spcPts val="0"/>
              </a:spcBef>
              <a:spcAft>
                <a:spcPts val="0"/>
              </a:spcAft>
              <a:buSzPts val="1800"/>
              <a:buAutoNum type="arabicPeriod"/>
            </a:pPr>
            <a:r>
              <a:rPr lang="en"/>
              <a:t>Do we Overestimate our Attributes?</a:t>
            </a:r>
            <a:endParaRPr/>
          </a:p>
          <a:p>
            <a:pPr marL="457200" marR="0" lvl="0" indent="-342900" algn="l" rtl="0">
              <a:lnSpc>
                <a:spcPct val="115000"/>
              </a:lnSpc>
              <a:spcBef>
                <a:spcPts val="0"/>
              </a:spcBef>
              <a:spcAft>
                <a:spcPts val="0"/>
              </a:spcAft>
              <a:buSzPts val="1800"/>
              <a:buAutoNum type="arabicPeriod"/>
            </a:pPr>
            <a:r>
              <a:rPr lang="en"/>
              <a:t>Interesting Patterns of Demographics, Self-perception and Dating Success</a:t>
            </a:r>
            <a:endParaRPr/>
          </a:p>
          <a:p>
            <a:pPr marL="457200" marR="0" lvl="0" indent="-342900" algn="l" rtl="0">
              <a:lnSpc>
                <a:spcPct val="115000"/>
              </a:lnSpc>
              <a:spcBef>
                <a:spcPts val="0"/>
              </a:spcBef>
              <a:spcAft>
                <a:spcPts val="0"/>
              </a:spcAft>
              <a:buSzPts val="1800"/>
              <a:buAutoNum type="arabicPeriod"/>
            </a:pPr>
            <a:r>
              <a:rPr lang="en"/>
              <a:t>Questions?</a:t>
            </a: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5E3EF"/>
        </a:solidFill>
        <a:effectLst/>
      </p:bgPr>
    </p:bg>
    <p:spTree>
      <p:nvGrpSpPr>
        <p:cNvPr id="1" name="Shape 152"/>
        <p:cNvGrpSpPr/>
        <p:nvPr/>
      </p:nvGrpSpPr>
      <p:grpSpPr>
        <a:xfrm>
          <a:off x="0" y="0"/>
          <a:ext cx="0" cy="0"/>
          <a:chOff x="0" y="0"/>
          <a:chExt cx="0" cy="0"/>
        </a:xfrm>
      </p:grpSpPr>
      <p:sp>
        <p:nvSpPr>
          <p:cNvPr id="153" name="Google Shape;153;p15"/>
          <p:cNvSpPr/>
          <p:nvPr/>
        </p:nvSpPr>
        <p:spPr>
          <a:xfrm rot="10800000" flipH="1">
            <a:off x="-3075" y="-6125"/>
            <a:ext cx="5981700" cy="5159131"/>
          </a:xfrm>
          <a:custGeom>
            <a:avLst/>
            <a:gdLst/>
            <a:ahLst/>
            <a:cxnLst/>
            <a:rect l="l" t="t" r="r" b="b"/>
            <a:pathLst>
              <a:path w="239268" h="205359" extrusionOk="0">
                <a:moveTo>
                  <a:pt x="0" y="0"/>
                </a:moveTo>
                <a:lnTo>
                  <a:pt x="0" y="205359"/>
                </a:lnTo>
                <a:lnTo>
                  <a:pt x="239268" y="205359"/>
                </a:lnTo>
                <a:lnTo>
                  <a:pt x="103632" y="0"/>
                </a:lnTo>
                <a:close/>
              </a:path>
            </a:pathLst>
          </a:custGeom>
          <a:solidFill>
            <a:srgbClr val="F9ECEC"/>
          </a:solidFill>
          <a:ln>
            <a:noFill/>
          </a:ln>
        </p:spPr>
      </p:sp>
      <p:grpSp>
        <p:nvGrpSpPr>
          <p:cNvPr id="154" name="Google Shape;154;p15"/>
          <p:cNvGrpSpPr/>
          <p:nvPr/>
        </p:nvGrpSpPr>
        <p:grpSpPr>
          <a:xfrm rot="10800000">
            <a:off x="7577623" y="211859"/>
            <a:ext cx="930320" cy="2560506"/>
            <a:chOff x="-1435027" y="1362018"/>
            <a:chExt cx="944104" cy="2598443"/>
          </a:xfrm>
        </p:grpSpPr>
        <p:sp>
          <p:nvSpPr>
            <p:cNvPr id="155" name="Google Shape;155;p15"/>
            <p:cNvSpPr/>
            <p:nvPr/>
          </p:nvSpPr>
          <p:spPr>
            <a:xfrm>
              <a:off x="-1079594" y="1663708"/>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1079594" y="1962964"/>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1079594" y="2262219"/>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a:off x="-1079594" y="2561474"/>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1079594" y="2860730"/>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a:off x="-1079594" y="3159985"/>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1079594" y="3459240"/>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1435012" y="1962429"/>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p:nvPr/>
          </p:nvSpPr>
          <p:spPr>
            <a:xfrm>
              <a:off x="-1435012" y="2261684"/>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1435012" y="2560940"/>
              <a:ext cx="234300" cy="202500"/>
            </a:xfrm>
            <a:prstGeom prst="triangle">
              <a:avLst>
                <a:gd name="adj" fmla="val 50000"/>
              </a:avLst>
            </a:prstGeom>
            <a:solidFill>
              <a:srgbClr val="FFFFFF">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a:off x="-1435012" y="2860195"/>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a:off x="-1435012" y="3159450"/>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a:off x="-1435012" y="3458705"/>
              <a:ext cx="234300" cy="202500"/>
            </a:xfrm>
            <a:prstGeom prst="triangle">
              <a:avLst>
                <a:gd name="adj" fmla="val 50000"/>
              </a:avLst>
            </a:prstGeom>
            <a:solidFill>
              <a:srgbClr val="FFFFFF">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a:off x="-1435012" y="3757961"/>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725224" y="1362018"/>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a:off x="-725224" y="1661273"/>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p:cNvSpPr/>
            <p:nvPr/>
          </p:nvSpPr>
          <p:spPr>
            <a:xfrm>
              <a:off x="-725224" y="1960529"/>
              <a:ext cx="234300" cy="202500"/>
            </a:xfrm>
            <a:prstGeom prst="triangle">
              <a:avLst>
                <a:gd name="adj" fmla="val 50000"/>
              </a:avLst>
            </a:prstGeom>
            <a:solidFill>
              <a:srgbClr val="FFFFFF">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p:nvPr/>
          </p:nvSpPr>
          <p:spPr>
            <a:xfrm>
              <a:off x="-725224" y="2259784"/>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725224" y="2559039"/>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a:off x="-725224" y="2858295"/>
              <a:ext cx="234300" cy="202500"/>
            </a:xfrm>
            <a:prstGeom prst="triangle">
              <a:avLst>
                <a:gd name="adj" fmla="val 50000"/>
              </a:avLst>
            </a:prstGeom>
            <a:solidFill>
              <a:srgbClr val="FFFFFF">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a:off x="-725224" y="3157550"/>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a:off x="-1435027" y="1663708"/>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5"/>
          <p:cNvSpPr txBox="1">
            <a:spLocks noGrp="1"/>
          </p:cNvSpPr>
          <p:nvPr>
            <p:ph type="title"/>
          </p:nvPr>
        </p:nvSpPr>
        <p:spPr>
          <a:xfrm>
            <a:off x="55775" y="2118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Speed Dating Experiment</a:t>
            </a:r>
            <a:endParaRPr/>
          </a:p>
        </p:txBody>
      </p:sp>
      <p:sp>
        <p:nvSpPr>
          <p:cNvPr id="178" name="Google Shape;178;p15"/>
          <p:cNvSpPr txBox="1">
            <a:spLocks noGrp="1"/>
          </p:cNvSpPr>
          <p:nvPr>
            <p:ph type="body" idx="1"/>
          </p:nvPr>
        </p:nvSpPr>
        <p:spPr>
          <a:xfrm>
            <a:off x="352100" y="1186600"/>
            <a:ext cx="7698600" cy="3152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Data gathered from speed dating events from 2002 - 2004</a:t>
            </a:r>
            <a:endParaRPr/>
          </a:p>
          <a:p>
            <a:pPr marL="457200" lvl="0" indent="-342900" algn="l" rtl="0">
              <a:spcBef>
                <a:spcPts val="0"/>
              </a:spcBef>
              <a:spcAft>
                <a:spcPts val="0"/>
              </a:spcAft>
              <a:buSzPts val="1800"/>
              <a:buChar char="●"/>
            </a:pPr>
            <a:r>
              <a:rPr lang="en"/>
              <a:t>552 participants</a:t>
            </a:r>
            <a:endParaRPr/>
          </a:p>
          <a:p>
            <a:pPr marL="457200" lvl="0" indent="-342900" algn="l" rtl="0">
              <a:spcBef>
                <a:spcPts val="0"/>
              </a:spcBef>
              <a:spcAft>
                <a:spcPts val="0"/>
              </a:spcAft>
              <a:buSzPts val="1800"/>
              <a:buChar char="●"/>
            </a:pPr>
            <a:r>
              <a:rPr lang="en"/>
              <a:t>4 minute dates with opposite sex</a:t>
            </a:r>
            <a:endParaRPr/>
          </a:p>
          <a:p>
            <a:pPr marL="457200" lvl="0" indent="-342900" algn="l" rtl="0">
              <a:spcBef>
                <a:spcPts val="0"/>
              </a:spcBef>
              <a:spcAft>
                <a:spcPts val="0"/>
              </a:spcAft>
              <a:buSzPts val="1800"/>
              <a:buChar char="●"/>
            </a:pPr>
            <a:r>
              <a:rPr lang="en"/>
              <a:t>Questionnaire about general beliefs and preferences was collected from each person</a:t>
            </a:r>
            <a:endParaRPr/>
          </a:p>
          <a:p>
            <a:pPr marL="457200" lvl="0" indent="-342900" algn="l" rtl="0">
              <a:spcBef>
                <a:spcPts val="0"/>
              </a:spcBef>
              <a:spcAft>
                <a:spcPts val="0"/>
              </a:spcAft>
              <a:buSzPts val="1800"/>
              <a:buChar char="●"/>
            </a:pPr>
            <a:r>
              <a:rPr lang="en"/>
              <a:t>Each person was asked to rank themselves on different attributes, and after each round, participants were asked to rank their date as well</a:t>
            </a:r>
            <a:endParaRPr/>
          </a:p>
          <a:p>
            <a:pPr marL="457200" lvl="0" indent="-342900" algn="l" rtl="0">
              <a:spcBef>
                <a:spcPts val="0"/>
              </a:spcBef>
              <a:spcAft>
                <a:spcPts val="0"/>
              </a:spcAft>
              <a:buSzPts val="1800"/>
              <a:buChar char="●"/>
            </a:pPr>
            <a:r>
              <a:rPr lang="en"/>
              <a:t>Matches were generated based on interactions</a:t>
            </a:r>
            <a:endParaRPr/>
          </a:p>
        </p:txBody>
      </p:sp>
      <p:sp>
        <p:nvSpPr>
          <p:cNvPr id="179" name="Google Shape;179;p15"/>
          <p:cNvSpPr txBox="1">
            <a:spLocks noGrp="1"/>
          </p:cNvSpPr>
          <p:nvPr>
            <p:ph type="body" idx="1"/>
          </p:nvPr>
        </p:nvSpPr>
        <p:spPr>
          <a:xfrm>
            <a:off x="352100" y="4394375"/>
            <a:ext cx="3575100" cy="3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00" u="sng">
                <a:solidFill>
                  <a:schemeClr val="hlink"/>
                </a:solidFill>
                <a:hlinkClick r:id="rId3"/>
              </a:rPr>
              <a:t>https://www.kaggle.com/annavictoria/speed-dating-experiment</a:t>
            </a:r>
            <a:endParaRPr sz="700"/>
          </a:p>
          <a:p>
            <a:pPr marL="0" lvl="0" indent="0" algn="l" rtl="0">
              <a:spcBef>
                <a:spcPts val="1600"/>
              </a:spcBef>
              <a:spcAft>
                <a:spcPts val="1600"/>
              </a:spcAft>
              <a:buNone/>
            </a:pPr>
            <a:endParaRPr sz="70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5E3EF"/>
        </a:solidFill>
        <a:effectLst/>
      </p:bgPr>
    </p:bg>
    <p:spTree>
      <p:nvGrpSpPr>
        <p:cNvPr id="1" name="Shape 183"/>
        <p:cNvGrpSpPr/>
        <p:nvPr/>
      </p:nvGrpSpPr>
      <p:grpSpPr>
        <a:xfrm>
          <a:off x="0" y="0"/>
          <a:ext cx="0" cy="0"/>
          <a:chOff x="0" y="0"/>
          <a:chExt cx="0" cy="0"/>
        </a:xfrm>
      </p:grpSpPr>
      <p:sp>
        <p:nvSpPr>
          <p:cNvPr id="184" name="Google Shape;184;p16"/>
          <p:cNvSpPr/>
          <p:nvPr/>
        </p:nvSpPr>
        <p:spPr>
          <a:xfrm rot="10800000" flipH="1">
            <a:off x="-3075" y="-6125"/>
            <a:ext cx="5981700" cy="5159131"/>
          </a:xfrm>
          <a:custGeom>
            <a:avLst/>
            <a:gdLst/>
            <a:ahLst/>
            <a:cxnLst/>
            <a:rect l="l" t="t" r="r" b="b"/>
            <a:pathLst>
              <a:path w="239268" h="205359" extrusionOk="0">
                <a:moveTo>
                  <a:pt x="0" y="0"/>
                </a:moveTo>
                <a:lnTo>
                  <a:pt x="0" y="205359"/>
                </a:lnTo>
                <a:lnTo>
                  <a:pt x="239268" y="205359"/>
                </a:lnTo>
                <a:lnTo>
                  <a:pt x="103632" y="0"/>
                </a:lnTo>
                <a:close/>
              </a:path>
            </a:pathLst>
          </a:custGeom>
          <a:solidFill>
            <a:srgbClr val="F9ECEC"/>
          </a:solidFill>
          <a:ln>
            <a:noFill/>
          </a:ln>
        </p:spPr>
      </p:sp>
      <p:grpSp>
        <p:nvGrpSpPr>
          <p:cNvPr id="185" name="Google Shape;185;p16"/>
          <p:cNvGrpSpPr/>
          <p:nvPr/>
        </p:nvGrpSpPr>
        <p:grpSpPr>
          <a:xfrm rot="10800000">
            <a:off x="7577623" y="211859"/>
            <a:ext cx="930320" cy="2560506"/>
            <a:chOff x="-1435027" y="1362018"/>
            <a:chExt cx="944104" cy="2598443"/>
          </a:xfrm>
        </p:grpSpPr>
        <p:sp>
          <p:nvSpPr>
            <p:cNvPr id="186" name="Google Shape;186;p16"/>
            <p:cNvSpPr/>
            <p:nvPr/>
          </p:nvSpPr>
          <p:spPr>
            <a:xfrm>
              <a:off x="-1079594" y="1663708"/>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6"/>
            <p:cNvSpPr/>
            <p:nvPr/>
          </p:nvSpPr>
          <p:spPr>
            <a:xfrm>
              <a:off x="-1079594" y="1962964"/>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6"/>
            <p:cNvSpPr/>
            <p:nvPr/>
          </p:nvSpPr>
          <p:spPr>
            <a:xfrm>
              <a:off x="-1079594" y="2262219"/>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6"/>
            <p:cNvSpPr/>
            <p:nvPr/>
          </p:nvSpPr>
          <p:spPr>
            <a:xfrm>
              <a:off x="-1079594" y="2561474"/>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6"/>
            <p:cNvSpPr/>
            <p:nvPr/>
          </p:nvSpPr>
          <p:spPr>
            <a:xfrm>
              <a:off x="-1079594" y="2860730"/>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6"/>
            <p:cNvSpPr/>
            <p:nvPr/>
          </p:nvSpPr>
          <p:spPr>
            <a:xfrm>
              <a:off x="-1079594" y="3159985"/>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6"/>
            <p:cNvSpPr/>
            <p:nvPr/>
          </p:nvSpPr>
          <p:spPr>
            <a:xfrm>
              <a:off x="-1079594" y="3459240"/>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6"/>
            <p:cNvSpPr/>
            <p:nvPr/>
          </p:nvSpPr>
          <p:spPr>
            <a:xfrm>
              <a:off x="-1435012" y="1962429"/>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6"/>
            <p:cNvSpPr/>
            <p:nvPr/>
          </p:nvSpPr>
          <p:spPr>
            <a:xfrm>
              <a:off x="-1435012" y="2261684"/>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6"/>
            <p:cNvSpPr/>
            <p:nvPr/>
          </p:nvSpPr>
          <p:spPr>
            <a:xfrm>
              <a:off x="-1435012" y="2560940"/>
              <a:ext cx="234300" cy="202500"/>
            </a:xfrm>
            <a:prstGeom prst="triangle">
              <a:avLst>
                <a:gd name="adj" fmla="val 50000"/>
              </a:avLst>
            </a:prstGeom>
            <a:solidFill>
              <a:srgbClr val="FFFFFF">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6"/>
            <p:cNvSpPr/>
            <p:nvPr/>
          </p:nvSpPr>
          <p:spPr>
            <a:xfrm>
              <a:off x="-1435012" y="2860195"/>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6"/>
            <p:cNvSpPr/>
            <p:nvPr/>
          </p:nvSpPr>
          <p:spPr>
            <a:xfrm>
              <a:off x="-1435012" y="3159450"/>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6"/>
            <p:cNvSpPr/>
            <p:nvPr/>
          </p:nvSpPr>
          <p:spPr>
            <a:xfrm>
              <a:off x="-1435012" y="3458705"/>
              <a:ext cx="234300" cy="202500"/>
            </a:xfrm>
            <a:prstGeom prst="triangle">
              <a:avLst>
                <a:gd name="adj" fmla="val 50000"/>
              </a:avLst>
            </a:prstGeom>
            <a:solidFill>
              <a:srgbClr val="FFFFFF">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6"/>
            <p:cNvSpPr/>
            <p:nvPr/>
          </p:nvSpPr>
          <p:spPr>
            <a:xfrm>
              <a:off x="-1435012" y="3757961"/>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6"/>
            <p:cNvSpPr/>
            <p:nvPr/>
          </p:nvSpPr>
          <p:spPr>
            <a:xfrm>
              <a:off x="-725224" y="1362018"/>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6"/>
            <p:cNvSpPr/>
            <p:nvPr/>
          </p:nvSpPr>
          <p:spPr>
            <a:xfrm>
              <a:off x="-725224" y="1661273"/>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6"/>
            <p:cNvSpPr/>
            <p:nvPr/>
          </p:nvSpPr>
          <p:spPr>
            <a:xfrm>
              <a:off x="-725224" y="1960529"/>
              <a:ext cx="234300" cy="202500"/>
            </a:xfrm>
            <a:prstGeom prst="triangle">
              <a:avLst>
                <a:gd name="adj" fmla="val 50000"/>
              </a:avLst>
            </a:prstGeom>
            <a:solidFill>
              <a:srgbClr val="FFFFFF">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6"/>
            <p:cNvSpPr/>
            <p:nvPr/>
          </p:nvSpPr>
          <p:spPr>
            <a:xfrm>
              <a:off x="-725224" y="2259784"/>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6"/>
            <p:cNvSpPr/>
            <p:nvPr/>
          </p:nvSpPr>
          <p:spPr>
            <a:xfrm>
              <a:off x="-725224" y="2559039"/>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6"/>
            <p:cNvSpPr/>
            <p:nvPr/>
          </p:nvSpPr>
          <p:spPr>
            <a:xfrm>
              <a:off x="-725224" y="2858295"/>
              <a:ext cx="234300" cy="202500"/>
            </a:xfrm>
            <a:prstGeom prst="triangle">
              <a:avLst>
                <a:gd name="adj" fmla="val 50000"/>
              </a:avLst>
            </a:prstGeom>
            <a:solidFill>
              <a:srgbClr val="FFFFFF">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6"/>
            <p:cNvSpPr/>
            <p:nvPr/>
          </p:nvSpPr>
          <p:spPr>
            <a:xfrm>
              <a:off x="-725224" y="3157550"/>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6"/>
            <p:cNvSpPr/>
            <p:nvPr/>
          </p:nvSpPr>
          <p:spPr>
            <a:xfrm>
              <a:off x="-1435027" y="1663708"/>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 name="Google Shape;208;p16"/>
          <p:cNvSpPr txBox="1">
            <a:spLocks noGrp="1"/>
          </p:cNvSpPr>
          <p:nvPr>
            <p:ph type="title"/>
          </p:nvPr>
        </p:nvSpPr>
        <p:spPr>
          <a:xfrm>
            <a:off x="213175" y="14650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Does Ethnicity influence a Match?</a:t>
            </a:r>
            <a:endParaRPr dirty="0"/>
          </a:p>
        </p:txBody>
      </p:sp>
      <p:sp>
        <p:nvSpPr>
          <p:cNvPr id="209" name="Google Shape;209;p16"/>
          <p:cNvSpPr txBox="1">
            <a:spLocks noGrp="1"/>
          </p:cNvSpPr>
          <p:nvPr>
            <p:ph type="body" idx="1"/>
          </p:nvPr>
        </p:nvSpPr>
        <p:spPr>
          <a:xfrm>
            <a:off x="5" y="1455563"/>
            <a:ext cx="3971700" cy="3002400"/>
          </a:xfrm>
          <a:prstGeom prst="rect">
            <a:avLst/>
          </a:prstGeom>
          <a:noFill/>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Data displayed in a Network Graph </a:t>
            </a:r>
            <a:endParaRPr dirty="0"/>
          </a:p>
          <a:p>
            <a:pPr marL="457200" lvl="0" indent="-342900" algn="l" rtl="0">
              <a:spcBef>
                <a:spcPts val="0"/>
              </a:spcBef>
              <a:spcAft>
                <a:spcPts val="0"/>
              </a:spcAft>
              <a:buSzPts val="1800"/>
              <a:buChar char="●"/>
            </a:pPr>
            <a:r>
              <a:rPr lang="en" dirty="0"/>
              <a:t>676 Successful matches</a:t>
            </a:r>
            <a:endParaRPr dirty="0"/>
          </a:p>
          <a:p>
            <a:pPr marL="914400" lvl="1" indent="-317500" algn="l" rtl="0">
              <a:spcBef>
                <a:spcPts val="0"/>
              </a:spcBef>
              <a:spcAft>
                <a:spcPts val="0"/>
              </a:spcAft>
              <a:buSzPts val="1400"/>
              <a:buChar char="○"/>
            </a:pPr>
            <a:r>
              <a:rPr lang="en" dirty="0"/>
              <a:t>Largest match between Caucasian Males and Caucasian Females.</a:t>
            </a:r>
            <a:endParaRPr dirty="0"/>
          </a:p>
          <a:p>
            <a:pPr marL="914400" lvl="1" indent="-317500" algn="l" rtl="0">
              <a:spcBef>
                <a:spcPts val="0"/>
              </a:spcBef>
              <a:spcAft>
                <a:spcPts val="0"/>
              </a:spcAft>
              <a:buSzPts val="1400"/>
              <a:buChar char="○"/>
            </a:pPr>
            <a:r>
              <a:rPr lang="en" dirty="0"/>
              <a:t>Second largest match between Asian Pacific Females and Caucasian Males</a:t>
            </a:r>
            <a:endParaRPr dirty="0"/>
          </a:p>
          <a:p>
            <a:pPr marL="914400" lvl="0" indent="0" algn="l" rtl="0">
              <a:spcBef>
                <a:spcPts val="1600"/>
              </a:spcBef>
              <a:spcAft>
                <a:spcPts val="1600"/>
              </a:spcAft>
              <a:buNone/>
            </a:pPr>
            <a:endParaRPr dirty="0"/>
          </a:p>
        </p:txBody>
      </p:sp>
      <p:pic>
        <p:nvPicPr>
          <p:cNvPr id="210" name="Google Shape;210;p16">
            <a:hlinkClick r:id="rId3" action="ppaction://hlinkfile"/>
          </p:cNvPr>
          <p:cNvPicPr preferRelativeResize="0"/>
          <p:nvPr/>
        </p:nvPicPr>
        <p:blipFill rotWithShape="1">
          <a:blip r:embed="rId4">
            <a:alphaModFix/>
          </a:blip>
          <a:srcRect l="7546" r="6498"/>
          <a:stretch/>
        </p:blipFill>
        <p:spPr>
          <a:xfrm>
            <a:off x="3972926" y="781900"/>
            <a:ext cx="4976898" cy="3923252"/>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5E3EF"/>
        </a:solidFill>
        <a:effectLst/>
      </p:bgPr>
    </p:bg>
    <p:spTree>
      <p:nvGrpSpPr>
        <p:cNvPr id="1" name="Shape 214"/>
        <p:cNvGrpSpPr/>
        <p:nvPr/>
      </p:nvGrpSpPr>
      <p:grpSpPr>
        <a:xfrm>
          <a:off x="0" y="0"/>
          <a:ext cx="0" cy="0"/>
          <a:chOff x="0" y="0"/>
          <a:chExt cx="0" cy="0"/>
        </a:xfrm>
      </p:grpSpPr>
      <p:sp>
        <p:nvSpPr>
          <p:cNvPr id="215" name="Google Shape;215;p17"/>
          <p:cNvSpPr/>
          <p:nvPr/>
        </p:nvSpPr>
        <p:spPr>
          <a:xfrm rot="10800000" flipH="1">
            <a:off x="-3075" y="-6125"/>
            <a:ext cx="5981700" cy="5159131"/>
          </a:xfrm>
          <a:custGeom>
            <a:avLst/>
            <a:gdLst/>
            <a:ahLst/>
            <a:cxnLst/>
            <a:rect l="l" t="t" r="r" b="b"/>
            <a:pathLst>
              <a:path w="239268" h="205359" extrusionOk="0">
                <a:moveTo>
                  <a:pt x="0" y="0"/>
                </a:moveTo>
                <a:lnTo>
                  <a:pt x="0" y="205359"/>
                </a:lnTo>
                <a:lnTo>
                  <a:pt x="239268" y="205359"/>
                </a:lnTo>
                <a:lnTo>
                  <a:pt x="103632" y="0"/>
                </a:lnTo>
                <a:close/>
              </a:path>
            </a:pathLst>
          </a:custGeom>
          <a:solidFill>
            <a:srgbClr val="F9ECEC"/>
          </a:solidFill>
          <a:ln>
            <a:noFill/>
          </a:ln>
        </p:spPr>
      </p:sp>
      <p:grpSp>
        <p:nvGrpSpPr>
          <p:cNvPr id="216" name="Google Shape;216;p17"/>
          <p:cNvGrpSpPr/>
          <p:nvPr/>
        </p:nvGrpSpPr>
        <p:grpSpPr>
          <a:xfrm rot="10800000">
            <a:off x="7577623" y="211859"/>
            <a:ext cx="930320" cy="2560506"/>
            <a:chOff x="-1435027" y="1362018"/>
            <a:chExt cx="944104" cy="2598443"/>
          </a:xfrm>
        </p:grpSpPr>
        <p:sp>
          <p:nvSpPr>
            <p:cNvPr id="217" name="Google Shape;217;p17"/>
            <p:cNvSpPr/>
            <p:nvPr/>
          </p:nvSpPr>
          <p:spPr>
            <a:xfrm>
              <a:off x="-1079594" y="1663708"/>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7"/>
            <p:cNvSpPr/>
            <p:nvPr/>
          </p:nvSpPr>
          <p:spPr>
            <a:xfrm>
              <a:off x="-1079594" y="1962964"/>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7"/>
            <p:cNvSpPr/>
            <p:nvPr/>
          </p:nvSpPr>
          <p:spPr>
            <a:xfrm>
              <a:off x="-1079594" y="2262219"/>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7"/>
            <p:cNvSpPr/>
            <p:nvPr/>
          </p:nvSpPr>
          <p:spPr>
            <a:xfrm>
              <a:off x="-1079594" y="2561474"/>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7"/>
            <p:cNvSpPr/>
            <p:nvPr/>
          </p:nvSpPr>
          <p:spPr>
            <a:xfrm>
              <a:off x="-1079594" y="2860730"/>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7"/>
            <p:cNvSpPr/>
            <p:nvPr/>
          </p:nvSpPr>
          <p:spPr>
            <a:xfrm>
              <a:off x="-1079594" y="3159985"/>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7"/>
            <p:cNvSpPr/>
            <p:nvPr/>
          </p:nvSpPr>
          <p:spPr>
            <a:xfrm>
              <a:off x="-1079594" y="3459240"/>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7"/>
            <p:cNvSpPr/>
            <p:nvPr/>
          </p:nvSpPr>
          <p:spPr>
            <a:xfrm>
              <a:off x="-1435012" y="1962429"/>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7"/>
            <p:cNvSpPr/>
            <p:nvPr/>
          </p:nvSpPr>
          <p:spPr>
            <a:xfrm>
              <a:off x="-1435012" y="2261684"/>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7"/>
            <p:cNvSpPr/>
            <p:nvPr/>
          </p:nvSpPr>
          <p:spPr>
            <a:xfrm>
              <a:off x="-1435012" y="2560940"/>
              <a:ext cx="234300" cy="202500"/>
            </a:xfrm>
            <a:prstGeom prst="triangle">
              <a:avLst>
                <a:gd name="adj" fmla="val 50000"/>
              </a:avLst>
            </a:prstGeom>
            <a:solidFill>
              <a:srgbClr val="FFFFFF">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7"/>
            <p:cNvSpPr/>
            <p:nvPr/>
          </p:nvSpPr>
          <p:spPr>
            <a:xfrm>
              <a:off x="-1435012" y="2860195"/>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7"/>
            <p:cNvSpPr/>
            <p:nvPr/>
          </p:nvSpPr>
          <p:spPr>
            <a:xfrm>
              <a:off x="-1435012" y="3159450"/>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7"/>
            <p:cNvSpPr/>
            <p:nvPr/>
          </p:nvSpPr>
          <p:spPr>
            <a:xfrm>
              <a:off x="-1435012" y="3458705"/>
              <a:ext cx="234300" cy="202500"/>
            </a:xfrm>
            <a:prstGeom prst="triangle">
              <a:avLst>
                <a:gd name="adj" fmla="val 50000"/>
              </a:avLst>
            </a:prstGeom>
            <a:solidFill>
              <a:srgbClr val="FFFFFF">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7"/>
            <p:cNvSpPr/>
            <p:nvPr/>
          </p:nvSpPr>
          <p:spPr>
            <a:xfrm>
              <a:off x="-1435012" y="3757961"/>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7"/>
            <p:cNvSpPr/>
            <p:nvPr/>
          </p:nvSpPr>
          <p:spPr>
            <a:xfrm>
              <a:off x="-725224" y="1362018"/>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7"/>
            <p:cNvSpPr/>
            <p:nvPr/>
          </p:nvSpPr>
          <p:spPr>
            <a:xfrm>
              <a:off x="-725224" y="1661273"/>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7"/>
            <p:cNvSpPr/>
            <p:nvPr/>
          </p:nvSpPr>
          <p:spPr>
            <a:xfrm>
              <a:off x="-725224" y="1960529"/>
              <a:ext cx="234300" cy="202500"/>
            </a:xfrm>
            <a:prstGeom prst="triangle">
              <a:avLst>
                <a:gd name="adj" fmla="val 50000"/>
              </a:avLst>
            </a:prstGeom>
            <a:solidFill>
              <a:srgbClr val="FFFFFF">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7"/>
            <p:cNvSpPr/>
            <p:nvPr/>
          </p:nvSpPr>
          <p:spPr>
            <a:xfrm>
              <a:off x="-725224" y="2259784"/>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7"/>
            <p:cNvSpPr/>
            <p:nvPr/>
          </p:nvSpPr>
          <p:spPr>
            <a:xfrm>
              <a:off x="-725224" y="2559039"/>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7"/>
            <p:cNvSpPr/>
            <p:nvPr/>
          </p:nvSpPr>
          <p:spPr>
            <a:xfrm>
              <a:off x="-725224" y="2858295"/>
              <a:ext cx="234300" cy="202500"/>
            </a:xfrm>
            <a:prstGeom prst="triangle">
              <a:avLst>
                <a:gd name="adj" fmla="val 50000"/>
              </a:avLst>
            </a:prstGeom>
            <a:solidFill>
              <a:srgbClr val="FFFFFF">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7"/>
            <p:cNvSpPr/>
            <p:nvPr/>
          </p:nvSpPr>
          <p:spPr>
            <a:xfrm>
              <a:off x="-725224" y="3157550"/>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7"/>
            <p:cNvSpPr/>
            <p:nvPr/>
          </p:nvSpPr>
          <p:spPr>
            <a:xfrm>
              <a:off x="-1435027" y="1663708"/>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17"/>
          <p:cNvSpPr txBox="1">
            <a:spLocks noGrp="1"/>
          </p:cNvSpPr>
          <p:nvPr>
            <p:ph type="title"/>
          </p:nvPr>
        </p:nvSpPr>
        <p:spPr>
          <a:xfrm>
            <a:off x="70225" y="120900"/>
            <a:ext cx="64848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t>Geographic Analysis on Successful Dates</a:t>
            </a:r>
            <a:endParaRPr sz="2600"/>
          </a:p>
        </p:txBody>
      </p:sp>
      <p:sp>
        <p:nvSpPr>
          <p:cNvPr id="240" name="Google Shape;240;p17"/>
          <p:cNvSpPr txBox="1">
            <a:spLocks noGrp="1"/>
          </p:cNvSpPr>
          <p:nvPr>
            <p:ph type="body" idx="1"/>
          </p:nvPr>
        </p:nvSpPr>
        <p:spPr>
          <a:xfrm>
            <a:off x="70225" y="1228925"/>
            <a:ext cx="3456600" cy="3352800"/>
          </a:xfrm>
          <a:prstGeom prst="rect">
            <a:avLst/>
          </a:prstGeom>
          <a:noFill/>
        </p:spPr>
        <p:txBody>
          <a:bodyPr spcFirstLastPara="1" wrap="square" lIns="91425" tIns="91425" rIns="91425" bIns="91425" anchor="t" anchorCtr="0">
            <a:noAutofit/>
          </a:bodyPr>
          <a:lstStyle/>
          <a:p>
            <a:pPr marL="228600" lvl="0" indent="-317500" algn="l" rtl="0">
              <a:spcBef>
                <a:spcPts val="0"/>
              </a:spcBef>
              <a:spcAft>
                <a:spcPts val="0"/>
              </a:spcAft>
              <a:buSzPts val="1400"/>
              <a:buChar char="●"/>
            </a:pPr>
            <a:r>
              <a:rPr lang="en" sz="1400"/>
              <a:t>Calculate success date rates by the cities they grew up and plot them geographically </a:t>
            </a:r>
            <a:endParaRPr sz="1400"/>
          </a:p>
          <a:p>
            <a:pPr marL="228600" lvl="0" indent="-317500" algn="l" rtl="0">
              <a:spcBef>
                <a:spcPts val="0"/>
              </a:spcBef>
              <a:spcAft>
                <a:spcPts val="0"/>
              </a:spcAft>
              <a:buSzPts val="1400"/>
              <a:buChar char="●"/>
            </a:pPr>
            <a:r>
              <a:rPr lang="en" sz="1400"/>
              <a:t>The people from Huntington, CA have very high match rate</a:t>
            </a:r>
            <a:endParaRPr sz="1400"/>
          </a:p>
          <a:p>
            <a:pPr marL="228600" lvl="0" indent="-317500" algn="l" rtl="0">
              <a:spcBef>
                <a:spcPts val="0"/>
              </a:spcBef>
              <a:spcAft>
                <a:spcPts val="0"/>
              </a:spcAft>
              <a:buSzPts val="1400"/>
              <a:buChar char="●"/>
            </a:pPr>
            <a:r>
              <a:rPr lang="en" sz="1400"/>
              <a:t>Among of those 5, the people from Rochester, MI also have pretty high number of date</a:t>
            </a:r>
            <a:endParaRPr sz="1400"/>
          </a:p>
        </p:txBody>
      </p:sp>
      <p:pic>
        <p:nvPicPr>
          <p:cNvPr id="241" name="Google Shape;241;p17"/>
          <p:cNvPicPr preferRelativeResize="0"/>
          <p:nvPr/>
        </p:nvPicPr>
        <p:blipFill rotWithShape="1">
          <a:blip r:embed="rId3">
            <a:alphaModFix/>
          </a:blip>
          <a:srcRect t="406" b="416"/>
          <a:stretch/>
        </p:blipFill>
        <p:spPr>
          <a:xfrm>
            <a:off x="3617850" y="743675"/>
            <a:ext cx="5178075" cy="4108500"/>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5E3EF"/>
        </a:solidFill>
        <a:effectLst/>
      </p:bgPr>
    </p:bg>
    <p:spTree>
      <p:nvGrpSpPr>
        <p:cNvPr id="1" name="Shape 245"/>
        <p:cNvGrpSpPr/>
        <p:nvPr/>
      </p:nvGrpSpPr>
      <p:grpSpPr>
        <a:xfrm>
          <a:off x="0" y="0"/>
          <a:ext cx="0" cy="0"/>
          <a:chOff x="0" y="0"/>
          <a:chExt cx="0" cy="0"/>
        </a:xfrm>
      </p:grpSpPr>
      <p:sp>
        <p:nvSpPr>
          <p:cNvPr id="246" name="Google Shape;246;p18"/>
          <p:cNvSpPr/>
          <p:nvPr/>
        </p:nvSpPr>
        <p:spPr>
          <a:xfrm rot="10800000" flipH="1">
            <a:off x="-3075" y="-6125"/>
            <a:ext cx="5981700" cy="5159131"/>
          </a:xfrm>
          <a:custGeom>
            <a:avLst/>
            <a:gdLst/>
            <a:ahLst/>
            <a:cxnLst/>
            <a:rect l="l" t="t" r="r" b="b"/>
            <a:pathLst>
              <a:path w="239268" h="205359" extrusionOk="0">
                <a:moveTo>
                  <a:pt x="0" y="0"/>
                </a:moveTo>
                <a:lnTo>
                  <a:pt x="0" y="205359"/>
                </a:lnTo>
                <a:lnTo>
                  <a:pt x="239268" y="205359"/>
                </a:lnTo>
                <a:lnTo>
                  <a:pt x="103632" y="0"/>
                </a:lnTo>
                <a:close/>
              </a:path>
            </a:pathLst>
          </a:custGeom>
          <a:solidFill>
            <a:srgbClr val="F9ECEC"/>
          </a:solidFill>
          <a:ln>
            <a:noFill/>
          </a:ln>
        </p:spPr>
      </p:sp>
      <p:grpSp>
        <p:nvGrpSpPr>
          <p:cNvPr id="247" name="Google Shape;247;p18"/>
          <p:cNvGrpSpPr/>
          <p:nvPr/>
        </p:nvGrpSpPr>
        <p:grpSpPr>
          <a:xfrm rot="10800000">
            <a:off x="7577623" y="211859"/>
            <a:ext cx="930320" cy="2560506"/>
            <a:chOff x="-1435027" y="1362018"/>
            <a:chExt cx="944104" cy="2598443"/>
          </a:xfrm>
        </p:grpSpPr>
        <p:sp>
          <p:nvSpPr>
            <p:cNvPr id="248" name="Google Shape;248;p18"/>
            <p:cNvSpPr/>
            <p:nvPr/>
          </p:nvSpPr>
          <p:spPr>
            <a:xfrm>
              <a:off x="-1079594" y="1663708"/>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8"/>
            <p:cNvSpPr/>
            <p:nvPr/>
          </p:nvSpPr>
          <p:spPr>
            <a:xfrm>
              <a:off x="-1079594" y="1962964"/>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8"/>
            <p:cNvSpPr/>
            <p:nvPr/>
          </p:nvSpPr>
          <p:spPr>
            <a:xfrm>
              <a:off x="-1079594" y="2262219"/>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8"/>
            <p:cNvSpPr/>
            <p:nvPr/>
          </p:nvSpPr>
          <p:spPr>
            <a:xfrm>
              <a:off x="-1079594" y="2561474"/>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8"/>
            <p:cNvSpPr/>
            <p:nvPr/>
          </p:nvSpPr>
          <p:spPr>
            <a:xfrm>
              <a:off x="-1079594" y="2860730"/>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8"/>
            <p:cNvSpPr/>
            <p:nvPr/>
          </p:nvSpPr>
          <p:spPr>
            <a:xfrm>
              <a:off x="-1079594" y="3159985"/>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8"/>
            <p:cNvSpPr/>
            <p:nvPr/>
          </p:nvSpPr>
          <p:spPr>
            <a:xfrm>
              <a:off x="-1079594" y="3459240"/>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8"/>
            <p:cNvSpPr/>
            <p:nvPr/>
          </p:nvSpPr>
          <p:spPr>
            <a:xfrm>
              <a:off x="-1435012" y="1962429"/>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8"/>
            <p:cNvSpPr/>
            <p:nvPr/>
          </p:nvSpPr>
          <p:spPr>
            <a:xfrm>
              <a:off x="-1435012" y="2261684"/>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8"/>
            <p:cNvSpPr/>
            <p:nvPr/>
          </p:nvSpPr>
          <p:spPr>
            <a:xfrm>
              <a:off x="-1435012" y="2560940"/>
              <a:ext cx="234300" cy="202500"/>
            </a:xfrm>
            <a:prstGeom prst="triangle">
              <a:avLst>
                <a:gd name="adj" fmla="val 50000"/>
              </a:avLst>
            </a:prstGeom>
            <a:solidFill>
              <a:srgbClr val="FFFFFF">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8"/>
            <p:cNvSpPr/>
            <p:nvPr/>
          </p:nvSpPr>
          <p:spPr>
            <a:xfrm>
              <a:off x="-1435012" y="2860195"/>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8"/>
            <p:cNvSpPr/>
            <p:nvPr/>
          </p:nvSpPr>
          <p:spPr>
            <a:xfrm>
              <a:off x="-1435012" y="3159450"/>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8"/>
            <p:cNvSpPr/>
            <p:nvPr/>
          </p:nvSpPr>
          <p:spPr>
            <a:xfrm>
              <a:off x="-1435012" y="3458705"/>
              <a:ext cx="234300" cy="202500"/>
            </a:xfrm>
            <a:prstGeom prst="triangle">
              <a:avLst>
                <a:gd name="adj" fmla="val 50000"/>
              </a:avLst>
            </a:prstGeom>
            <a:solidFill>
              <a:srgbClr val="FFFFFF">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8"/>
            <p:cNvSpPr/>
            <p:nvPr/>
          </p:nvSpPr>
          <p:spPr>
            <a:xfrm>
              <a:off x="-1435012" y="3757961"/>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8"/>
            <p:cNvSpPr/>
            <p:nvPr/>
          </p:nvSpPr>
          <p:spPr>
            <a:xfrm>
              <a:off x="-725224" y="1362018"/>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8"/>
            <p:cNvSpPr/>
            <p:nvPr/>
          </p:nvSpPr>
          <p:spPr>
            <a:xfrm>
              <a:off x="-725224" y="1661273"/>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8"/>
            <p:cNvSpPr/>
            <p:nvPr/>
          </p:nvSpPr>
          <p:spPr>
            <a:xfrm>
              <a:off x="-725224" y="1960529"/>
              <a:ext cx="234300" cy="202500"/>
            </a:xfrm>
            <a:prstGeom prst="triangle">
              <a:avLst>
                <a:gd name="adj" fmla="val 50000"/>
              </a:avLst>
            </a:prstGeom>
            <a:solidFill>
              <a:srgbClr val="FFFFFF">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8"/>
            <p:cNvSpPr/>
            <p:nvPr/>
          </p:nvSpPr>
          <p:spPr>
            <a:xfrm>
              <a:off x="-725224" y="2259784"/>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8"/>
            <p:cNvSpPr/>
            <p:nvPr/>
          </p:nvSpPr>
          <p:spPr>
            <a:xfrm>
              <a:off x="-725224" y="2559039"/>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8"/>
            <p:cNvSpPr/>
            <p:nvPr/>
          </p:nvSpPr>
          <p:spPr>
            <a:xfrm>
              <a:off x="-725224" y="2858295"/>
              <a:ext cx="234300" cy="202500"/>
            </a:xfrm>
            <a:prstGeom prst="triangle">
              <a:avLst>
                <a:gd name="adj" fmla="val 50000"/>
              </a:avLst>
            </a:prstGeom>
            <a:solidFill>
              <a:srgbClr val="FFFFFF">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8"/>
            <p:cNvSpPr/>
            <p:nvPr/>
          </p:nvSpPr>
          <p:spPr>
            <a:xfrm>
              <a:off x="-725224" y="3157550"/>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8"/>
            <p:cNvSpPr/>
            <p:nvPr/>
          </p:nvSpPr>
          <p:spPr>
            <a:xfrm>
              <a:off x="-1435027" y="1663708"/>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18"/>
          <p:cNvSpPr txBox="1">
            <a:spLocks noGrp="1"/>
          </p:cNvSpPr>
          <p:nvPr>
            <p:ph type="title"/>
          </p:nvPr>
        </p:nvSpPr>
        <p:spPr>
          <a:xfrm>
            <a:off x="70225" y="120900"/>
            <a:ext cx="64848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a:t>We Overestimate Our Personal Attributes...</a:t>
            </a:r>
            <a:endParaRPr sz="2700"/>
          </a:p>
        </p:txBody>
      </p:sp>
      <p:sp>
        <p:nvSpPr>
          <p:cNvPr id="271" name="Google Shape;271;p18"/>
          <p:cNvSpPr txBox="1">
            <a:spLocks noGrp="1"/>
          </p:cNvSpPr>
          <p:nvPr>
            <p:ph type="body" idx="1"/>
          </p:nvPr>
        </p:nvSpPr>
        <p:spPr>
          <a:xfrm>
            <a:off x="70225" y="1228925"/>
            <a:ext cx="2428500" cy="3352800"/>
          </a:xfrm>
          <a:prstGeom prst="rect">
            <a:avLst/>
          </a:prstGeom>
          <a:noFill/>
        </p:spPr>
        <p:txBody>
          <a:bodyPr spcFirstLastPara="1" wrap="square" lIns="91425" tIns="91425" rIns="91425" bIns="91425" anchor="t" anchorCtr="0">
            <a:noAutofit/>
          </a:bodyPr>
          <a:lstStyle/>
          <a:p>
            <a:pPr marL="228600" lvl="0" indent="-317500" algn="l" rtl="0">
              <a:spcBef>
                <a:spcPts val="0"/>
              </a:spcBef>
              <a:spcAft>
                <a:spcPts val="0"/>
              </a:spcAft>
              <a:buSzPts val="1400"/>
              <a:buChar char="●"/>
            </a:pPr>
            <a:r>
              <a:rPr lang="en" sz="1400"/>
              <a:t>Score based on 1-10 rating system</a:t>
            </a:r>
            <a:endParaRPr sz="1400"/>
          </a:p>
          <a:p>
            <a:pPr marL="685800" lvl="1" indent="-317500" algn="l" rtl="0">
              <a:spcBef>
                <a:spcPts val="0"/>
              </a:spcBef>
              <a:spcAft>
                <a:spcPts val="0"/>
              </a:spcAft>
              <a:buSzPts val="1400"/>
              <a:buChar char="○"/>
            </a:pPr>
            <a:r>
              <a:rPr lang="en"/>
              <a:t>Participant self-score</a:t>
            </a:r>
            <a:endParaRPr/>
          </a:p>
          <a:p>
            <a:pPr marL="685800" lvl="1" indent="-317500" algn="l" rtl="0">
              <a:spcBef>
                <a:spcPts val="0"/>
              </a:spcBef>
              <a:spcAft>
                <a:spcPts val="0"/>
              </a:spcAft>
              <a:buSzPts val="1400"/>
              <a:buChar char="○"/>
            </a:pPr>
            <a:r>
              <a:rPr lang="en"/>
              <a:t>Date’s score on participant</a:t>
            </a:r>
            <a:endParaRPr/>
          </a:p>
          <a:p>
            <a:pPr marL="228600" lvl="0" indent="-317500" algn="l" rtl="0">
              <a:spcBef>
                <a:spcPts val="0"/>
              </a:spcBef>
              <a:spcAft>
                <a:spcPts val="0"/>
              </a:spcAft>
              <a:buSzPts val="1400"/>
              <a:buChar char="●"/>
            </a:pPr>
            <a:r>
              <a:rPr lang="en" sz="1400"/>
              <a:t>Participants thought more highly of themselves than what their dates rated them as</a:t>
            </a:r>
            <a:endParaRPr sz="1400"/>
          </a:p>
          <a:p>
            <a:pPr marL="228600" lvl="0" indent="-317500" algn="l" rtl="0">
              <a:spcBef>
                <a:spcPts val="0"/>
              </a:spcBef>
              <a:spcAft>
                <a:spcPts val="0"/>
              </a:spcAft>
              <a:buSzPts val="1400"/>
              <a:buChar char="●"/>
            </a:pPr>
            <a:r>
              <a:rPr lang="en" sz="1400"/>
              <a:t>People think they’re more fun than they actually are!</a:t>
            </a:r>
            <a:endParaRPr sz="1400"/>
          </a:p>
        </p:txBody>
      </p:sp>
      <p:pic>
        <p:nvPicPr>
          <p:cNvPr id="272" name="Google Shape;272;p18"/>
          <p:cNvPicPr preferRelativeResize="0"/>
          <p:nvPr/>
        </p:nvPicPr>
        <p:blipFill>
          <a:blip r:embed="rId3">
            <a:alphaModFix/>
          </a:blip>
          <a:stretch>
            <a:fillRect/>
          </a:stretch>
        </p:blipFill>
        <p:spPr>
          <a:xfrm>
            <a:off x="2445825" y="897125"/>
            <a:ext cx="6621650" cy="3978999"/>
          </a:xfrm>
          <a:prstGeom prst="rect">
            <a:avLst/>
          </a:prstGeom>
          <a:noFill/>
          <a:ln>
            <a:noFill/>
          </a:ln>
          <a:effectLst>
            <a:outerShdw blurRad="57150" dist="19050" dir="5400000" algn="bl" rotWithShape="0">
              <a:srgbClr val="000000">
                <a:alpha val="50000"/>
              </a:srgbClr>
            </a:outerShdw>
          </a:effectLst>
        </p:spPr>
      </p:pic>
      <p:sp>
        <p:nvSpPr>
          <p:cNvPr id="273" name="Google Shape;273;p18"/>
          <p:cNvSpPr txBox="1">
            <a:spLocks noGrp="1"/>
          </p:cNvSpPr>
          <p:nvPr>
            <p:ph type="body" idx="1"/>
          </p:nvPr>
        </p:nvSpPr>
        <p:spPr>
          <a:xfrm>
            <a:off x="216575" y="4775650"/>
            <a:ext cx="7737900" cy="3033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sz="700" u="sng">
                <a:solidFill>
                  <a:schemeClr val="hlink"/>
                </a:solidFill>
                <a:hlinkClick r:id="rId4"/>
              </a:rPr>
              <a:t>http://rpubs.com/izquierdo_jess/550365</a:t>
            </a:r>
            <a:endParaRPr sz="700"/>
          </a:p>
          <a:p>
            <a:pPr marL="0" lvl="0" indent="0" algn="l" rtl="0">
              <a:spcBef>
                <a:spcPts val="1600"/>
              </a:spcBef>
              <a:spcAft>
                <a:spcPts val="1600"/>
              </a:spcAft>
              <a:buNone/>
            </a:pPr>
            <a:endParaRPr sz="70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5E3EF"/>
        </a:solidFill>
        <a:effectLst/>
      </p:bgPr>
    </p:bg>
    <p:spTree>
      <p:nvGrpSpPr>
        <p:cNvPr id="1" name="Shape 277"/>
        <p:cNvGrpSpPr/>
        <p:nvPr/>
      </p:nvGrpSpPr>
      <p:grpSpPr>
        <a:xfrm>
          <a:off x="0" y="0"/>
          <a:ext cx="0" cy="0"/>
          <a:chOff x="0" y="0"/>
          <a:chExt cx="0" cy="0"/>
        </a:xfrm>
      </p:grpSpPr>
      <p:sp>
        <p:nvSpPr>
          <p:cNvPr id="278" name="Google Shape;278;p19"/>
          <p:cNvSpPr/>
          <p:nvPr/>
        </p:nvSpPr>
        <p:spPr>
          <a:xfrm rot="10800000" flipH="1">
            <a:off x="-3075" y="-6125"/>
            <a:ext cx="5981700" cy="5159131"/>
          </a:xfrm>
          <a:custGeom>
            <a:avLst/>
            <a:gdLst/>
            <a:ahLst/>
            <a:cxnLst/>
            <a:rect l="l" t="t" r="r" b="b"/>
            <a:pathLst>
              <a:path w="239268" h="205359" extrusionOk="0">
                <a:moveTo>
                  <a:pt x="0" y="0"/>
                </a:moveTo>
                <a:lnTo>
                  <a:pt x="0" y="205359"/>
                </a:lnTo>
                <a:lnTo>
                  <a:pt x="239268" y="205359"/>
                </a:lnTo>
                <a:lnTo>
                  <a:pt x="103632" y="0"/>
                </a:lnTo>
                <a:close/>
              </a:path>
            </a:pathLst>
          </a:custGeom>
          <a:solidFill>
            <a:srgbClr val="F9ECEC"/>
          </a:solidFill>
          <a:ln>
            <a:noFill/>
          </a:ln>
        </p:spPr>
      </p:sp>
      <p:grpSp>
        <p:nvGrpSpPr>
          <p:cNvPr id="279" name="Google Shape;279;p19"/>
          <p:cNvGrpSpPr/>
          <p:nvPr/>
        </p:nvGrpSpPr>
        <p:grpSpPr>
          <a:xfrm rot="10800000">
            <a:off x="7577623" y="211859"/>
            <a:ext cx="930320" cy="2560506"/>
            <a:chOff x="-1435027" y="1362018"/>
            <a:chExt cx="944104" cy="2598443"/>
          </a:xfrm>
        </p:grpSpPr>
        <p:sp>
          <p:nvSpPr>
            <p:cNvPr id="280" name="Google Shape;280;p19"/>
            <p:cNvSpPr/>
            <p:nvPr/>
          </p:nvSpPr>
          <p:spPr>
            <a:xfrm>
              <a:off x="-1079594" y="1663708"/>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9"/>
            <p:cNvSpPr/>
            <p:nvPr/>
          </p:nvSpPr>
          <p:spPr>
            <a:xfrm>
              <a:off x="-1079594" y="1962964"/>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9"/>
            <p:cNvSpPr/>
            <p:nvPr/>
          </p:nvSpPr>
          <p:spPr>
            <a:xfrm>
              <a:off x="-1079594" y="2262219"/>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a:off x="-1079594" y="2561474"/>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a:off x="-1079594" y="2860730"/>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9"/>
            <p:cNvSpPr/>
            <p:nvPr/>
          </p:nvSpPr>
          <p:spPr>
            <a:xfrm>
              <a:off x="-1079594" y="3159985"/>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9"/>
            <p:cNvSpPr/>
            <p:nvPr/>
          </p:nvSpPr>
          <p:spPr>
            <a:xfrm>
              <a:off x="-1079594" y="3459240"/>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a:off x="-1435012" y="1962429"/>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a:off x="-1435012" y="2261684"/>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9"/>
            <p:cNvSpPr/>
            <p:nvPr/>
          </p:nvSpPr>
          <p:spPr>
            <a:xfrm>
              <a:off x="-1435012" y="2560940"/>
              <a:ext cx="234300" cy="202500"/>
            </a:xfrm>
            <a:prstGeom prst="triangle">
              <a:avLst>
                <a:gd name="adj" fmla="val 50000"/>
              </a:avLst>
            </a:prstGeom>
            <a:solidFill>
              <a:srgbClr val="FFFFFF">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a:off x="-1435012" y="2860195"/>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1435012" y="3159450"/>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9"/>
            <p:cNvSpPr/>
            <p:nvPr/>
          </p:nvSpPr>
          <p:spPr>
            <a:xfrm>
              <a:off x="-1435012" y="3458705"/>
              <a:ext cx="234300" cy="202500"/>
            </a:xfrm>
            <a:prstGeom prst="triangle">
              <a:avLst>
                <a:gd name="adj" fmla="val 50000"/>
              </a:avLst>
            </a:prstGeom>
            <a:solidFill>
              <a:srgbClr val="FFFFFF">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a:off x="-1435012" y="3757961"/>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a:off x="-725224" y="1362018"/>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725224" y="1661273"/>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9"/>
            <p:cNvSpPr/>
            <p:nvPr/>
          </p:nvSpPr>
          <p:spPr>
            <a:xfrm>
              <a:off x="-725224" y="1960529"/>
              <a:ext cx="234300" cy="202500"/>
            </a:xfrm>
            <a:prstGeom prst="triangle">
              <a:avLst>
                <a:gd name="adj" fmla="val 50000"/>
              </a:avLst>
            </a:prstGeom>
            <a:solidFill>
              <a:srgbClr val="FFFFFF">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9"/>
            <p:cNvSpPr/>
            <p:nvPr/>
          </p:nvSpPr>
          <p:spPr>
            <a:xfrm>
              <a:off x="-725224" y="2259784"/>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p:nvPr/>
          </p:nvSpPr>
          <p:spPr>
            <a:xfrm>
              <a:off x="-725224" y="2559039"/>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a:off x="-725224" y="2858295"/>
              <a:ext cx="234300" cy="202500"/>
            </a:xfrm>
            <a:prstGeom prst="triangle">
              <a:avLst>
                <a:gd name="adj" fmla="val 50000"/>
              </a:avLst>
            </a:prstGeom>
            <a:solidFill>
              <a:srgbClr val="FFFFFF">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9"/>
            <p:cNvSpPr/>
            <p:nvPr/>
          </p:nvSpPr>
          <p:spPr>
            <a:xfrm>
              <a:off x="-725224" y="3157550"/>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9"/>
            <p:cNvSpPr/>
            <p:nvPr/>
          </p:nvSpPr>
          <p:spPr>
            <a:xfrm>
              <a:off x="-1435027" y="1663708"/>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19"/>
          <p:cNvSpPr txBox="1">
            <a:spLocks noGrp="1"/>
          </p:cNvSpPr>
          <p:nvPr>
            <p:ph type="title"/>
          </p:nvPr>
        </p:nvSpPr>
        <p:spPr>
          <a:xfrm>
            <a:off x="564575" y="566875"/>
            <a:ext cx="68949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Interesting Patterns of Demographics, Self-perception and Dating Success</a:t>
            </a:r>
            <a:endParaRPr sz="2000"/>
          </a:p>
        </p:txBody>
      </p:sp>
      <p:sp>
        <p:nvSpPr>
          <p:cNvPr id="303" name="Google Shape;303;p19"/>
          <p:cNvSpPr txBox="1">
            <a:spLocks noGrp="1"/>
          </p:cNvSpPr>
          <p:nvPr>
            <p:ph type="body" idx="1"/>
          </p:nvPr>
        </p:nvSpPr>
        <p:spPr>
          <a:xfrm>
            <a:off x="564575" y="1568525"/>
            <a:ext cx="2747700" cy="3002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200"/>
              <a:t>Parallel Coordinate Plot </a:t>
            </a:r>
            <a:endParaRPr sz="1200"/>
          </a:p>
          <a:p>
            <a:pPr marL="457200" lvl="0" indent="-304800" algn="l" rtl="0">
              <a:spcBef>
                <a:spcPts val="0"/>
              </a:spcBef>
              <a:spcAft>
                <a:spcPts val="0"/>
              </a:spcAft>
              <a:buSzPts val="1200"/>
              <a:buChar char="●"/>
            </a:pPr>
            <a:r>
              <a:rPr lang="en" sz="1200">
                <a:latin typeface="Calibri"/>
                <a:ea typeface="Calibri"/>
                <a:cs typeface="Calibri"/>
                <a:sym typeface="Calibri"/>
              </a:rPr>
              <a:t>Demographics: field of study, race, age</a:t>
            </a:r>
            <a:endParaRPr sz="1200">
              <a:latin typeface="Calibri"/>
              <a:ea typeface="Calibri"/>
              <a:cs typeface="Calibri"/>
              <a:sym typeface="Calibri"/>
            </a:endParaRPr>
          </a:p>
          <a:p>
            <a:pPr marL="457200" lvl="0" indent="-304800" algn="l" rtl="0">
              <a:spcBef>
                <a:spcPts val="0"/>
              </a:spcBef>
              <a:spcAft>
                <a:spcPts val="0"/>
              </a:spcAft>
              <a:buSzPts val="1200"/>
              <a:buChar char="●"/>
            </a:pPr>
            <a:r>
              <a:rPr lang="en" sz="1200">
                <a:latin typeface="Calibri"/>
                <a:ea typeface="Calibri"/>
                <a:cs typeface="Calibri"/>
                <a:sym typeface="Calibri"/>
              </a:rPr>
              <a:t>Self-perception of their attractiveness, sincere, intelligence, fun, ambition</a:t>
            </a:r>
            <a:endParaRPr sz="1200">
              <a:latin typeface="Calibri"/>
              <a:ea typeface="Calibri"/>
              <a:cs typeface="Calibri"/>
              <a:sym typeface="Calibri"/>
            </a:endParaRPr>
          </a:p>
          <a:p>
            <a:pPr marL="457200" lvl="0" indent="-304800" algn="l" rtl="0">
              <a:spcBef>
                <a:spcPts val="0"/>
              </a:spcBef>
              <a:spcAft>
                <a:spcPts val="0"/>
              </a:spcAft>
              <a:buSzPts val="1200"/>
              <a:buChar char="●"/>
            </a:pPr>
            <a:r>
              <a:rPr lang="en" sz="1200">
                <a:latin typeface="Calibri"/>
                <a:ea typeface="Calibri"/>
                <a:cs typeface="Calibri"/>
                <a:sym typeface="Calibri"/>
              </a:rPr>
              <a:t>Success Rate (match count/total rounds) - Sequential Color</a:t>
            </a:r>
            <a:endParaRPr sz="1200"/>
          </a:p>
        </p:txBody>
      </p:sp>
      <p:pic>
        <p:nvPicPr>
          <p:cNvPr id="304" name="Google Shape;304;p19">
            <a:hlinkClick r:id="rId3" action="ppaction://hlinkfile"/>
          </p:cNvPr>
          <p:cNvPicPr preferRelativeResize="0"/>
          <p:nvPr/>
        </p:nvPicPr>
        <p:blipFill>
          <a:blip r:embed="rId4">
            <a:alphaModFix/>
          </a:blip>
          <a:stretch>
            <a:fillRect/>
          </a:stretch>
        </p:blipFill>
        <p:spPr>
          <a:xfrm>
            <a:off x="3435675" y="1519325"/>
            <a:ext cx="5168000" cy="3100800"/>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5E3EF"/>
        </a:solidFill>
        <a:effectLst/>
      </p:bgPr>
    </p:bg>
    <p:spTree>
      <p:nvGrpSpPr>
        <p:cNvPr id="1" name="Shape 400"/>
        <p:cNvGrpSpPr/>
        <p:nvPr/>
      </p:nvGrpSpPr>
      <p:grpSpPr>
        <a:xfrm>
          <a:off x="0" y="0"/>
          <a:ext cx="0" cy="0"/>
          <a:chOff x="0" y="0"/>
          <a:chExt cx="0" cy="0"/>
        </a:xfrm>
      </p:grpSpPr>
      <p:sp>
        <p:nvSpPr>
          <p:cNvPr id="401" name="Google Shape;401;p23"/>
          <p:cNvSpPr/>
          <p:nvPr/>
        </p:nvSpPr>
        <p:spPr>
          <a:xfrm rot="10800000" flipH="1">
            <a:off x="-3075" y="-6125"/>
            <a:ext cx="5981700" cy="5159131"/>
          </a:xfrm>
          <a:custGeom>
            <a:avLst/>
            <a:gdLst/>
            <a:ahLst/>
            <a:cxnLst/>
            <a:rect l="l" t="t" r="r" b="b"/>
            <a:pathLst>
              <a:path w="239268" h="205359" extrusionOk="0">
                <a:moveTo>
                  <a:pt x="0" y="0"/>
                </a:moveTo>
                <a:lnTo>
                  <a:pt x="0" y="205359"/>
                </a:lnTo>
                <a:lnTo>
                  <a:pt x="239268" y="205359"/>
                </a:lnTo>
                <a:lnTo>
                  <a:pt x="103632" y="0"/>
                </a:lnTo>
                <a:close/>
              </a:path>
            </a:pathLst>
          </a:custGeom>
          <a:solidFill>
            <a:srgbClr val="F9ECEC"/>
          </a:solidFill>
          <a:ln>
            <a:noFill/>
          </a:ln>
        </p:spPr>
      </p:sp>
      <p:grpSp>
        <p:nvGrpSpPr>
          <p:cNvPr id="402" name="Google Shape;402;p23"/>
          <p:cNvGrpSpPr/>
          <p:nvPr/>
        </p:nvGrpSpPr>
        <p:grpSpPr>
          <a:xfrm rot="10800000">
            <a:off x="7577623" y="211859"/>
            <a:ext cx="930320" cy="2560506"/>
            <a:chOff x="-1435027" y="1362018"/>
            <a:chExt cx="944104" cy="2598443"/>
          </a:xfrm>
        </p:grpSpPr>
        <p:sp>
          <p:nvSpPr>
            <p:cNvPr id="403" name="Google Shape;403;p23"/>
            <p:cNvSpPr/>
            <p:nvPr/>
          </p:nvSpPr>
          <p:spPr>
            <a:xfrm>
              <a:off x="-1079594" y="1663708"/>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3"/>
            <p:cNvSpPr/>
            <p:nvPr/>
          </p:nvSpPr>
          <p:spPr>
            <a:xfrm>
              <a:off x="-1079594" y="1962964"/>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3"/>
            <p:cNvSpPr/>
            <p:nvPr/>
          </p:nvSpPr>
          <p:spPr>
            <a:xfrm>
              <a:off x="-1079594" y="2262219"/>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3"/>
            <p:cNvSpPr/>
            <p:nvPr/>
          </p:nvSpPr>
          <p:spPr>
            <a:xfrm>
              <a:off x="-1079594" y="2561474"/>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3"/>
            <p:cNvSpPr/>
            <p:nvPr/>
          </p:nvSpPr>
          <p:spPr>
            <a:xfrm>
              <a:off x="-1079594" y="2860730"/>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3"/>
            <p:cNvSpPr/>
            <p:nvPr/>
          </p:nvSpPr>
          <p:spPr>
            <a:xfrm>
              <a:off x="-1079594" y="3159985"/>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3"/>
            <p:cNvSpPr/>
            <p:nvPr/>
          </p:nvSpPr>
          <p:spPr>
            <a:xfrm>
              <a:off x="-1079594" y="3459240"/>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3"/>
            <p:cNvSpPr/>
            <p:nvPr/>
          </p:nvSpPr>
          <p:spPr>
            <a:xfrm>
              <a:off x="-1435012" y="1962429"/>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3"/>
            <p:cNvSpPr/>
            <p:nvPr/>
          </p:nvSpPr>
          <p:spPr>
            <a:xfrm>
              <a:off x="-1435012" y="2261684"/>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3"/>
            <p:cNvSpPr/>
            <p:nvPr/>
          </p:nvSpPr>
          <p:spPr>
            <a:xfrm>
              <a:off x="-1435012" y="2560940"/>
              <a:ext cx="234300" cy="202500"/>
            </a:xfrm>
            <a:prstGeom prst="triangle">
              <a:avLst>
                <a:gd name="adj" fmla="val 50000"/>
              </a:avLst>
            </a:prstGeom>
            <a:solidFill>
              <a:srgbClr val="FFFFFF">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3"/>
            <p:cNvSpPr/>
            <p:nvPr/>
          </p:nvSpPr>
          <p:spPr>
            <a:xfrm>
              <a:off x="-1435012" y="2860195"/>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3"/>
            <p:cNvSpPr/>
            <p:nvPr/>
          </p:nvSpPr>
          <p:spPr>
            <a:xfrm>
              <a:off x="-1435012" y="3159450"/>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3"/>
            <p:cNvSpPr/>
            <p:nvPr/>
          </p:nvSpPr>
          <p:spPr>
            <a:xfrm>
              <a:off x="-1435012" y="3458705"/>
              <a:ext cx="234300" cy="202500"/>
            </a:xfrm>
            <a:prstGeom prst="triangle">
              <a:avLst>
                <a:gd name="adj" fmla="val 50000"/>
              </a:avLst>
            </a:prstGeom>
            <a:solidFill>
              <a:srgbClr val="FFFFFF">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3"/>
            <p:cNvSpPr/>
            <p:nvPr/>
          </p:nvSpPr>
          <p:spPr>
            <a:xfrm>
              <a:off x="-1435012" y="3757961"/>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3"/>
            <p:cNvSpPr/>
            <p:nvPr/>
          </p:nvSpPr>
          <p:spPr>
            <a:xfrm>
              <a:off x="-725224" y="1362018"/>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3"/>
            <p:cNvSpPr/>
            <p:nvPr/>
          </p:nvSpPr>
          <p:spPr>
            <a:xfrm>
              <a:off x="-725224" y="1661273"/>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3"/>
            <p:cNvSpPr/>
            <p:nvPr/>
          </p:nvSpPr>
          <p:spPr>
            <a:xfrm>
              <a:off x="-725224" y="1960529"/>
              <a:ext cx="234300" cy="202500"/>
            </a:xfrm>
            <a:prstGeom prst="triangle">
              <a:avLst>
                <a:gd name="adj" fmla="val 50000"/>
              </a:avLst>
            </a:prstGeom>
            <a:solidFill>
              <a:srgbClr val="FFFFFF">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3"/>
            <p:cNvSpPr/>
            <p:nvPr/>
          </p:nvSpPr>
          <p:spPr>
            <a:xfrm>
              <a:off x="-725224" y="2259784"/>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3"/>
            <p:cNvSpPr/>
            <p:nvPr/>
          </p:nvSpPr>
          <p:spPr>
            <a:xfrm>
              <a:off x="-725224" y="2559039"/>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3"/>
            <p:cNvSpPr/>
            <p:nvPr/>
          </p:nvSpPr>
          <p:spPr>
            <a:xfrm>
              <a:off x="-725224" y="2858295"/>
              <a:ext cx="234300" cy="202500"/>
            </a:xfrm>
            <a:prstGeom prst="triangle">
              <a:avLst>
                <a:gd name="adj" fmla="val 50000"/>
              </a:avLst>
            </a:prstGeom>
            <a:solidFill>
              <a:srgbClr val="FFFFFF">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3"/>
            <p:cNvSpPr/>
            <p:nvPr/>
          </p:nvSpPr>
          <p:spPr>
            <a:xfrm>
              <a:off x="-725224" y="3157550"/>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3"/>
            <p:cNvSpPr/>
            <p:nvPr/>
          </p:nvSpPr>
          <p:spPr>
            <a:xfrm>
              <a:off x="-1435027" y="1663708"/>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 name="Google Shape;425;p23"/>
          <p:cNvSpPr txBox="1">
            <a:spLocks noGrp="1"/>
          </p:cNvSpPr>
          <p:nvPr>
            <p:ph type="title"/>
          </p:nvPr>
        </p:nvSpPr>
        <p:spPr>
          <a:xfrm>
            <a:off x="564575" y="566875"/>
            <a:ext cx="8663100" cy="635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a:t>Data Description Tables</a:t>
            </a:r>
            <a:endParaRPr sz="1100" b="0">
              <a:latin typeface="Arial"/>
              <a:ea typeface="Arial"/>
              <a:cs typeface="Arial"/>
              <a:sym typeface="Arial"/>
            </a:endParaRPr>
          </a:p>
          <a:p>
            <a:pPr marL="0" lvl="0" indent="0" algn="l" rtl="0">
              <a:spcBef>
                <a:spcPts val="0"/>
              </a:spcBef>
              <a:spcAft>
                <a:spcPts val="0"/>
              </a:spcAft>
              <a:buNone/>
            </a:pPr>
            <a:endParaRPr sz="1100" b="0">
              <a:latin typeface="Arial"/>
              <a:ea typeface="Arial"/>
              <a:cs typeface="Arial"/>
              <a:sym typeface="Arial"/>
            </a:endParaRPr>
          </a:p>
          <a:p>
            <a:pPr marL="0" lvl="0" indent="0" algn="l" rtl="0">
              <a:spcBef>
                <a:spcPts val="0"/>
              </a:spcBef>
              <a:spcAft>
                <a:spcPts val="0"/>
              </a:spcAft>
              <a:buNone/>
            </a:pPr>
            <a:endParaRPr sz="2000"/>
          </a:p>
          <a:p>
            <a:pPr marL="0" lvl="0" indent="0" algn="l" rtl="0">
              <a:spcBef>
                <a:spcPts val="0"/>
              </a:spcBef>
              <a:spcAft>
                <a:spcPts val="0"/>
              </a:spcAft>
              <a:buNone/>
            </a:pPr>
            <a:endParaRPr sz="2000"/>
          </a:p>
        </p:txBody>
      </p:sp>
      <p:pic>
        <p:nvPicPr>
          <p:cNvPr id="426" name="Google Shape;426;p23">
            <a:hlinkClick r:id="rId3" action="ppaction://hlinkfile"/>
          </p:cNvPr>
          <p:cNvPicPr preferRelativeResize="0"/>
          <p:nvPr/>
        </p:nvPicPr>
        <p:blipFill>
          <a:blip r:embed="rId4">
            <a:alphaModFix/>
          </a:blip>
          <a:stretch>
            <a:fillRect/>
          </a:stretch>
        </p:blipFill>
        <p:spPr>
          <a:xfrm>
            <a:off x="189975" y="1277500"/>
            <a:ext cx="5214074" cy="3036775"/>
          </a:xfrm>
          <a:prstGeom prst="rect">
            <a:avLst/>
          </a:prstGeom>
          <a:noFill/>
          <a:ln>
            <a:noFill/>
          </a:ln>
        </p:spPr>
      </p:pic>
      <p:pic>
        <p:nvPicPr>
          <p:cNvPr id="427" name="Google Shape;427;p23"/>
          <p:cNvPicPr preferRelativeResize="0"/>
          <p:nvPr/>
        </p:nvPicPr>
        <p:blipFill>
          <a:blip r:embed="rId5">
            <a:alphaModFix/>
          </a:blip>
          <a:stretch>
            <a:fillRect/>
          </a:stretch>
        </p:blipFill>
        <p:spPr>
          <a:xfrm>
            <a:off x="5483125" y="1994550"/>
            <a:ext cx="3537600" cy="1335350"/>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5E3EF"/>
        </a:solidFill>
        <a:effectLst/>
      </p:bgPr>
    </p:bg>
    <p:spTree>
      <p:nvGrpSpPr>
        <p:cNvPr id="1" name="Shape 308"/>
        <p:cNvGrpSpPr/>
        <p:nvPr/>
      </p:nvGrpSpPr>
      <p:grpSpPr>
        <a:xfrm>
          <a:off x="0" y="0"/>
          <a:ext cx="0" cy="0"/>
          <a:chOff x="0" y="0"/>
          <a:chExt cx="0" cy="0"/>
        </a:xfrm>
      </p:grpSpPr>
      <p:sp>
        <p:nvSpPr>
          <p:cNvPr id="309" name="Google Shape;309;p20"/>
          <p:cNvSpPr/>
          <p:nvPr/>
        </p:nvSpPr>
        <p:spPr>
          <a:xfrm rot="10800000" flipH="1">
            <a:off x="-3075" y="-6125"/>
            <a:ext cx="5981700" cy="5159131"/>
          </a:xfrm>
          <a:custGeom>
            <a:avLst/>
            <a:gdLst/>
            <a:ahLst/>
            <a:cxnLst/>
            <a:rect l="l" t="t" r="r" b="b"/>
            <a:pathLst>
              <a:path w="239268" h="205359" extrusionOk="0">
                <a:moveTo>
                  <a:pt x="0" y="0"/>
                </a:moveTo>
                <a:lnTo>
                  <a:pt x="0" y="205359"/>
                </a:lnTo>
                <a:lnTo>
                  <a:pt x="239268" y="205359"/>
                </a:lnTo>
                <a:lnTo>
                  <a:pt x="103632" y="0"/>
                </a:lnTo>
                <a:close/>
              </a:path>
            </a:pathLst>
          </a:custGeom>
          <a:solidFill>
            <a:srgbClr val="F9ECEC"/>
          </a:solidFill>
          <a:ln>
            <a:noFill/>
          </a:ln>
        </p:spPr>
      </p:sp>
      <p:grpSp>
        <p:nvGrpSpPr>
          <p:cNvPr id="310" name="Google Shape;310;p20"/>
          <p:cNvGrpSpPr/>
          <p:nvPr/>
        </p:nvGrpSpPr>
        <p:grpSpPr>
          <a:xfrm rot="10800000">
            <a:off x="7577623" y="211859"/>
            <a:ext cx="930320" cy="2560506"/>
            <a:chOff x="-1435027" y="1362018"/>
            <a:chExt cx="944104" cy="2598443"/>
          </a:xfrm>
        </p:grpSpPr>
        <p:sp>
          <p:nvSpPr>
            <p:cNvPr id="311" name="Google Shape;311;p20"/>
            <p:cNvSpPr/>
            <p:nvPr/>
          </p:nvSpPr>
          <p:spPr>
            <a:xfrm>
              <a:off x="-1079594" y="1663708"/>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0"/>
            <p:cNvSpPr/>
            <p:nvPr/>
          </p:nvSpPr>
          <p:spPr>
            <a:xfrm>
              <a:off x="-1079594" y="1962964"/>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0"/>
            <p:cNvSpPr/>
            <p:nvPr/>
          </p:nvSpPr>
          <p:spPr>
            <a:xfrm>
              <a:off x="-1079594" y="2262219"/>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0"/>
            <p:cNvSpPr/>
            <p:nvPr/>
          </p:nvSpPr>
          <p:spPr>
            <a:xfrm>
              <a:off x="-1079594" y="2561474"/>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0"/>
            <p:cNvSpPr/>
            <p:nvPr/>
          </p:nvSpPr>
          <p:spPr>
            <a:xfrm>
              <a:off x="-1079594" y="2860730"/>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0"/>
            <p:cNvSpPr/>
            <p:nvPr/>
          </p:nvSpPr>
          <p:spPr>
            <a:xfrm>
              <a:off x="-1079594" y="3159985"/>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0"/>
            <p:cNvSpPr/>
            <p:nvPr/>
          </p:nvSpPr>
          <p:spPr>
            <a:xfrm>
              <a:off x="-1079594" y="3459240"/>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0"/>
            <p:cNvSpPr/>
            <p:nvPr/>
          </p:nvSpPr>
          <p:spPr>
            <a:xfrm>
              <a:off x="-1435012" y="1962429"/>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0"/>
            <p:cNvSpPr/>
            <p:nvPr/>
          </p:nvSpPr>
          <p:spPr>
            <a:xfrm>
              <a:off x="-1435012" y="2261684"/>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0"/>
            <p:cNvSpPr/>
            <p:nvPr/>
          </p:nvSpPr>
          <p:spPr>
            <a:xfrm>
              <a:off x="-1435012" y="2560940"/>
              <a:ext cx="234300" cy="202500"/>
            </a:xfrm>
            <a:prstGeom prst="triangle">
              <a:avLst>
                <a:gd name="adj" fmla="val 50000"/>
              </a:avLst>
            </a:prstGeom>
            <a:solidFill>
              <a:srgbClr val="FFFFFF">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0"/>
            <p:cNvSpPr/>
            <p:nvPr/>
          </p:nvSpPr>
          <p:spPr>
            <a:xfrm>
              <a:off x="-1435012" y="2860195"/>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0"/>
            <p:cNvSpPr/>
            <p:nvPr/>
          </p:nvSpPr>
          <p:spPr>
            <a:xfrm>
              <a:off x="-1435012" y="3159450"/>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0"/>
            <p:cNvSpPr/>
            <p:nvPr/>
          </p:nvSpPr>
          <p:spPr>
            <a:xfrm>
              <a:off x="-1435012" y="3458705"/>
              <a:ext cx="234300" cy="202500"/>
            </a:xfrm>
            <a:prstGeom prst="triangle">
              <a:avLst>
                <a:gd name="adj" fmla="val 50000"/>
              </a:avLst>
            </a:prstGeom>
            <a:solidFill>
              <a:srgbClr val="FFFFFF">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0"/>
            <p:cNvSpPr/>
            <p:nvPr/>
          </p:nvSpPr>
          <p:spPr>
            <a:xfrm>
              <a:off x="-1435012" y="3757961"/>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0"/>
            <p:cNvSpPr/>
            <p:nvPr/>
          </p:nvSpPr>
          <p:spPr>
            <a:xfrm>
              <a:off x="-725224" y="1362018"/>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0"/>
            <p:cNvSpPr/>
            <p:nvPr/>
          </p:nvSpPr>
          <p:spPr>
            <a:xfrm>
              <a:off x="-725224" y="1661273"/>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0"/>
            <p:cNvSpPr/>
            <p:nvPr/>
          </p:nvSpPr>
          <p:spPr>
            <a:xfrm>
              <a:off x="-725224" y="1960529"/>
              <a:ext cx="234300" cy="202500"/>
            </a:xfrm>
            <a:prstGeom prst="triangle">
              <a:avLst>
                <a:gd name="adj" fmla="val 50000"/>
              </a:avLst>
            </a:prstGeom>
            <a:solidFill>
              <a:srgbClr val="FFFFFF">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0"/>
            <p:cNvSpPr/>
            <p:nvPr/>
          </p:nvSpPr>
          <p:spPr>
            <a:xfrm>
              <a:off x="-725224" y="2259784"/>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0"/>
            <p:cNvSpPr/>
            <p:nvPr/>
          </p:nvSpPr>
          <p:spPr>
            <a:xfrm>
              <a:off x="-725224" y="2559039"/>
              <a:ext cx="234300" cy="2025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0"/>
            <p:cNvSpPr/>
            <p:nvPr/>
          </p:nvSpPr>
          <p:spPr>
            <a:xfrm>
              <a:off x="-725224" y="2858295"/>
              <a:ext cx="234300" cy="202500"/>
            </a:xfrm>
            <a:prstGeom prst="triangle">
              <a:avLst>
                <a:gd name="adj" fmla="val 50000"/>
              </a:avLst>
            </a:prstGeom>
            <a:solidFill>
              <a:srgbClr val="FFFFFF">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0"/>
            <p:cNvSpPr/>
            <p:nvPr/>
          </p:nvSpPr>
          <p:spPr>
            <a:xfrm>
              <a:off x="-725224" y="3157550"/>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0"/>
            <p:cNvSpPr/>
            <p:nvPr/>
          </p:nvSpPr>
          <p:spPr>
            <a:xfrm>
              <a:off x="-1435027" y="1663708"/>
              <a:ext cx="234300" cy="202500"/>
            </a:xfrm>
            <a:prstGeom prst="triangle">
              <a:avLst>
                <a:gd name="adj" fmla="val 50000"/>
              </a:avLst>
            </a:prstGeom>
            <a:solidFill>
              <a:srgbClr val="FFFFFF">
                <a:alpha val="43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20"/>
          <p:cNvSpPr txBox="1">
            <a:spLocks noGrp="1"/>
          </p:cNvSpPr>
          <p:nvPr>
            <p:ph type="title"/>
          </p:nvPr>
        </p:nvSpPr>
        <p:spPr>
          <a:xfrm>
            <a:off x="564575" y="566875"/>
            <a:ext cx="86631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Are people of different races perceiving themselves differently?</a:t>
            </a:r>
            <a:endParaRPr sz="1100" b="0">
              <a:latin typeface="Arial"/>
              <a:ea typeface="Arial"/>
              <a:cs typeface="Arial"/>
              <a:sym typeface="Arial"/>
            </a:endParaRPr>
          </a:p>
          <a:p>
            <a:pPr marL="0" lvl="0" indent="0" algn="l" rtl="0">
              <a:spcBef>
                <a:spcPts val="0"/>
              </a:spcBef>
              <a:spcAft>
                <a:spcPts val="0"/>
              </a:spcAft>
              <a:buNone/>
            </a:pPr>
            <a:endParaRPr sz="2000"/>
          </a:p>
        </p:txBody>
      </p:sp>
      <p:pic>
        <p:nvPicPr>
          <p:cNvPr id="334" name="Google Shape;334;p20"/>
          <p:cNvPicPr preferRelativeResize="0"/>
          <p:nvPr/>
        </p:nvPicPr>
        <p:blipFill>
          <a:blip r:embed="rId3">
            <a:alphaModFix/>
          </a:blip>
          <a:stretch>
            <a:fillRect/>
          </a:stretch>
        </p:blipFill>
        <p:spPr>
          <a:xfrm>
            <a:off x="3195625" y="1100175"/>
            <a:ext cx="5567600" cy="3576476"/>
          </a:xfrm>
          <a:prstGeom prst="rect">
            <a:avLst/>
          </a:prstGeom>
          <a:noFill/>
          <a:ln>
            <a:noFill/>
          </a:ln>
        </p:spPr>
      </p:pic>
      <p:sp>
        <p:nvSpPr>
          <p:cNvPr id="335" name="Google Shape;335;p20"/>
          <p:cNvSpPr txBox="1">
            <a:spLocks noGrp="1"/>
          </p:cNvSpPr>
          <p:nvPr>
            <p:ph type="body" idx="1"/>
          </p:nvPr>
        </p:nvSpPr>
        <p:spPr>
          <a:xfrm>
            <a:off x="564575" y="1568525"/>
            <a:ext cx="2747700" cy="3002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200"/>
              <a:t>People of different races have the most diversities in self-perceived ambitions </a:t>
            </a:r>
            <a:endParaRPr sz="1200"/>
          </a:p>
          <a:p>
            <a:pPr marL="457200" lvl="0" indent="-304800" algn="l" rtl="0">
              <a:spcBef>
                <a:spcPts val="0"/>
              </a:spcBef>
              <a:spcAft>
                <a:spcPts val="0"/>
              </a:spcAft>
              <a:buSzPts val="1200"/>
              <a:buChar char="●"/>
            </a:pPr>
            <a:r>
              <a:rPr lang="en" sz="1200"/>
              <a:t>Most of the people of different races rate themselves above 5 for intelligence.</a:t>
            </a:r>
            <a:endParaRPr sz="1200"/>
          </a:p>
          <a:p>
            <a:pPr marL="457200" lvl="0" indent="0" algn="l" rtl="0">
              <a:spcBef>
                <a:spcPts val="0"/>
              </a:spcBef>
              <a:spcAft>
                <a:spcPts val="1600"/>
              </a:spcAft>
              <a:buNone/>
            </a:pPr>
            <a:endParaRPr sz="120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TotalTime>
  <Words>1018</Words>
  <Application>Microsoft Office PowerPoint</Application>
  <PresentationFormat>On-screen Show (16:9)</PresentationFormat>
  <Paragraphs>84</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Lato</vt:lpstr>
      <vt:lpstr>Raleway</vt:lpstr>
      <vt:lpstr>Calibri</vt:lpstr>
      <vt:lpstr>Swiss</vt:lpstr>
      <vt:lpstr>Speed Dating Experiment   Dating Data Wizards Yan Yu Tianyi (Jocelyn) Tan Zehua (KC) Li Jessica Izquierdo Areli Rios-Hanhan  DSC 465 - Fall </vt:lpstr>
      <vt:lpstr>Agenda</vt:lpstr>
      <vt:lpstr>Speed Dating Experiment</vt:lpstr>
      <vt:lpstr>Does Ethnicity influence a Match?</vt:lpstr>
      <vt:lpstr>Geographic Analysis on Successful Dates</vt:lpstr>
      <vt:lpstr>We Overestimate Our Personal Attributes...</vt:lpstr>
      <vt:lpstr>Interesting Patterns of Demographics, Self-perception and Dating Success</vt:lpstr>
      <vt:lpstr>Data Description Tables   </vt:lpstr>
      <vt:lpstr>Are people of different races perceiving themselves differently? </vt:lpstr>
      <vt:lpstr>Are people from certain field of study more successful in dating?   </vt:lpstr>
      <vt:lpstr>Are people who have a high self-perception for different attributes more successful in dating?   </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Speed Dating Experiment   Dating Data Wizards Yan Yu Tianyi (Jocelyn) Tan Zehua (KC) Li Jessica Izquierdo Areli Rios-Hanhan  DSC 465 - Fall </dc:title>
  <cp:lastModifiedBy>Tan, Tianyi</cp:lastModifiedBy>
  <cp:revision>4</cp:revision>
  <dcterms:modified xsi:type="dcterms:W3CDTF">2019-11-18T19:27:42Z</dcterms:modified>
</cp:coreProperties>
</file>